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7"/>
  </p:notesMasterIdLst>
  <p:sldIdLst>
    <p:sldId id="256" r:id="rId2"/>
    <p:sldId id="257" r:id="rId3"/>
    <p:sldId id="258" r:id="rId4"/>
    <p:sldId id="260" r:id="rId5"/>
    <p:sldId id="280" r:id="rId6"/>
    <p:sldId id="272" r:id="rId7"/>
    <p:sldId id="283" r:id="rId8"/>
    <p:sldId id="259" r:id="rId9"/>
    <p:sldId id="314" r:id="rId10"/>
    <p:sldId id="261" r:id="rId11"/>
    <p:sldId id="262" r:id="rId12"/>
    <p:sldId id="284" r:id="rId13"/>
    <p:sldId id="285" r:id="rId14"/>
    <p:sldId id="268" r:id="rId15"/>
    <p:sldId id="286" r:id="rId16"/>
    <p:sldId id="287" r:id="rId17"/>
    <p:sldId id="288" r:id="rId18"/>
    <p:sldId id="293" r:id="rId19"/>
    <p:sldId id="290" r:id="rId20"/>
    <p:sldId id="269" r:id="rId21"/>
    <p:sldId id="292" r:id="rId22"/>
    <p:sldId id="291" r:id="rId23"/>
    <p:sldId id="267" r:id="rId24"/>
    <p:sldId id="295" r:id="rId25"/>
    <p:sldId id="294" r:id="rId26"/>
    <p:sldId id="298" r:id="rId27"/>
    <p:sldId id="263" r:id="rId28"/>
    <p:sldId id="297" r:id="rId29"/>
    <p:sldId id="266" r:id="rId30"/>
    <p:sldId id="264" r:id="rId31"/>
    <p:sldId id="299" r:id="rId32"/>
    <p:sldId id="273" r:id="rId33"/>
    <p:sldId id="300" r:id="rId34"/>
    <p:sldId id="274" r:id="rId35"/>
    <p:sldId id="303" r:id="rId36"/>
    <p:sldId id="302" r:id="rId37"/>
    <p:sldId id="301" r:id="rId38"/>
    <p:sldId id="275" r:id="rId39"/>
    <p:sldId id="276" r:id="rId40"/>
    <p:sldId id="277" r:id="rId41"/>
    <p:sldId id="304" r:id="rId42"/>
    <p:sldId id="278" r:id="rId43"/>
    <p:sldId id="305" r:id="rId44"/>
    <p:sldId id="306" r:id="rId45"/>
    <p:sldId id="279" r:id="rId46"/>
    <p:sldId id="281" r:id="rId47"/>
    <p:sldId id="307" r:id="rId48"/>
    <p:sldId id="308" r:id="rId49"/>
    <p:sldId id="309" r:id="rId50"/>
    <p:sldId id="310" r:id="rId51"/>
    <p:sldId id="311" r:id="rId52"/>
    <p:sldId id="312" r:id="rId53"/>
    <p:sldId id="315" r:id="rId54"/>
    <p:sldId id="282" r:id="rId55"/>
    <p:sldId id="313" r:id="rId56"/>
  </p:sldIdLst>
  <p:sldSz cx="9144000" cy="6858000" type="screen4x3"/>
  <p:notesSz cx="6858000" cy="9144000"/>
  <p:custDataLst>
    <p:tags r:id="rId58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-984" y="-3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61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FBB172-4F9E-4571-9B44-7FCA73397E21}" type="datetimeFigureOut">
              <a:rPr lang="en-US" smtClean="0"/>
              <a:t>2/1/2018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AC0B7E-8184-46E4-8836-83A764493B8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90343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AC0B7E-8184-46E4-8836-83A764493B80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33661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Original</a:t>
            </a:r>
            <a:r>
              <a:rPr lang="en-US" baseline="0" dirty="0" smtClean="0"/>
              <a:t> UNIX manual written in 1970.  The basic commands have been unchanged in 50 years.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AC0B7E-8184-46E4-8836-83A764493B80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85066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Original</a:t>
            </a:r>
            <a:r>
              <a:rPr lang="en-US" baseline="0" dirty="0" smtClean="0"/>
              <a:t> UNIX manual written in 1970.  The basic commands have been unchanged in 50 years.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AC0B7E-8184-46E4-8836-83A764493B80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85066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AC0B7E-8184-46E4-8836-83A764493B80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06818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How many network connections are on Port 443 and</a:t>
            </a:r>
            <a:r>
              <a:rPr lang="en-US" baseline="0" dirty="0" smtClean="0"/>
              <a:t> 80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AC0B7E-8184-46E4-8836-83A764493B80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62829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Example #1: Create an animated dog GIF, with 20/100ths</a:t>
            </a:r>
            <a:r>
              <a:rPr lang="en-US" baseline="0" dirty="0" smtClean="0"/>
              <a:t> of a second delay between frames, looping </a:t>
            </a:r>
            <a:r>
              <a:rPr lang="en-US" baseline="0" dirty="0" smtClean="0"/>
              <a:t>forever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AC0B7E-8184-46E4-8836-83A764493B80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174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Example #1: Create an animated dog GIF, with 20/100ths</a:t>
            </a:r>
            <a:r>
              <a:rPr lang="en-US" baseline="0" dirty="0" smtClean="0"/>
              <a:t> of a second delay between frames, </a:t>
            </a:r>
            <a:r>
              <a:rPr lang="en-US" baseline="0" smtClean="0"/>
              <a:t>looping forever</a:t>
            </a:r>
            <a:endParaRPr lang="en-US" baseline="0" dirty="0" smtClean="0"/>
          </a:p>
          <a:p>
            <a:r>
              <a:rPr lang="en-US" baseline="0" dirty="0" smtClean="0"/>
              <a:t>Example #2: Create a monochrome PNG version of a full-color JPG</a:t>
            </a:r>
          </a:p>
          <a:p>
            <a:r>
              <a:rPr lang="en-US" baseline="0" dirty="0" smtClean="0"/>
              <a:t>Example #3: Fetch a banner from a web site, double its size and save it as a PNG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AC0B7E-8184-46E4-8836-83A764493B80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174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828800" y="3159760"/>
            <a:ext cx="457200" cy="1034129"/>
          </a:xfrm>
          <a:prstGeom prst="rect">
            <a:avLst/>
          </a:prstGeom>
          <a:noFill/>
        </p:spPr>
        <p:txBody>
          <a:bodyPr wrap="square" lIns="0" tIns="9144" rIns="0" bIns="9144" rtlCol="0" anchor="ctr" anchorCtr="0">
            <a:spAutoFit/>
          </a:bodyPr>
          <a:lstStyle/>
          <a:p>
            <a:r>
              <a:rPr lang="en-US" sz="6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{</a:t>
            </a:r>
            <a:endParaRPr lang="en-US" sz="6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77240" y="1219200"/>
            <a:ext cx="7543800" cy="2152650"/>
          </a:xfrm>
        </p:spPr>
        <p:txBody>
          <a:bodyPr>
            <a:noAutofit/>
          </a:bodyPr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33600" y="3375491"/>
            <a:ext cx="6172200" cy="685800"/>
          </a:xfrm>
        </p:spPr>
        <p:txBody>
          <a:bodyPr anchor="ctr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5" name="Date Placeholder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2/1/2018</a:t>
            </a:fld>
            <a:endParaRPr lang="en-US" dirty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133600" y="685801"/>
            <a:ext cx="5791200" cy="3505199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09600" y="609601"/>
            <a:ext cx="2133600" cy="51816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95600" y="685801"/>
            <a:ext cx="5029200" cy="45720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2/1/2018</a:t>
            </a:fld>
            <a:endParaRPr lang="en-US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4267200" y="4074497"/>
            <a:ext cx="457200" cy="101566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US" sz="6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{</a:t>
            </a:r>
            <a:endParaRPr lang="en-US" sz="6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0" y="4267368"/>
            <a:ext cx="3733800" cy="731520"/>
          </a:xfrm>
        </p:spPr>
        <p:txBody>
          <a:bodyPr anchor="ctr"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2/1/2018</a:t>
            </a:fld>
            <a:endParaRPr 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0" y="1905000"/>
            <a:ext cx="6035040" cy="2350008"/>
          </a:xfrm>
        </p:spPr>
        <p:txBody>
          <a:bodyPr/>
          <a:lstStyle>
            <a:lvl1pPr marL="0" algn="l" defTabSz="914400" rtl="0" eaLnBrk="1" latinLnBrk="0" hangingPunct="1">
              <a:spcBef>
                <a:spcPct val="0"/>
              </a:spcBef>
              <a:buNone/>
              <a:defRPr lang="en-US" sz="5400" b="0" kern="1200" cap="none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2/1/2018</a:t>
            </a:fld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>
          <a:xfrm>
            <a:off x="1344168" y="658368"/>
            <a:ext cx="3273552" cy="3429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4"/>
          </p:nvPr>
        </p:nvSpPr>
        <p:spPr>
          <a:xfrm>
            <a:off x="5029200" y="658368"/>
            <a:ext cx="3273552" cy="34321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41120" y="661976"/>
            <a:ext cx="3273552" cy="639762"/>
          </a:xfrm>
        </p:spPr>
        <p:txBody>
          <a:bodyPr anchor="ctr">
            <a:noAutofit/>
          </a:bodyPr>
          <a:lstStyle>
            <a:lvl1pPr marL="0" indent="0">
              <a:buNone/>
              <a:defRPr sz="2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44168" y="1371600"/>
            <a:ext cx="3276600" cy="2743200"/>
          </a:xfrm>
        </p:spPr>
        <p:txBody>
          <a:bodyPr anchor="t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29200" y="661976"/>
            <a:ext cx="3273552" cy="639762"/>
          </a:xfrm>
        </p:spPr>
        <p:txBody>
          <a:bodyPr anchor="ctr">
            <a:noAutofit/>
          </a:bodyPr>
          <a:lstStyle>
            <a:lvl1pPr marL="0" indent="0">
              <a:buNone/>
              <a:defRPr sz="2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29200" y="1371600"/>
            <a:ext cx="3273552" cy="2743200"/>
          </a:xfrm>
        </p:spPr>
        <p:txBody>
          <a:bodyPr anchor="t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56640" y="520192"/>
            <a:ext cx="457200" cy="92333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US" sz="6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{</a:t>
            </a:r>
            <a:endParaRPr lang="en-US" sz="6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780280" y="520192"/>
            <a:ext cx="457200" cy="92333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US" sz="6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{</a:t>
            </a:r>
            <a:endParaRPr lang="en-US" sz="6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2/1/2018</a:t>
            </a:fld>
            <a:endParaRPr lang="en-US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2/1/2018</a:t>
            </a:fld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2/1/2018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5328920" y="1774588"/>
            <a:ext cx="457200" cy="123110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US" sz="8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{</a:t>
            </a:r>
            <a:endParaRPr lang="en-US" sz="8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1"/>
            <a:ext cx="4343400" cy="3429000"/>
          </a:xfrm>
        </p:spPr>
        <p:txBody>
          <a:bodyPr anchor="ctr"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15000" y="685801"/>
            <a:ext cx="2590800" cy="3429000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Date Placeholder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2/1/2018</a:t>
            </a:fld>
            <a:endParaRPr lang="en-US" dirty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219200" y="612775"/>
            <a:ext cx="6705600" cy="2546985"/>
          </a:xfrm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743200" y="3453047"/>
            <a:ext cx="5029200" cy="720804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435352" y="3331464"/>
            <a:ext cx="457200" cy="92333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US" sz="6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{</a:t>
            </a:r>
            <a:endParaRPr lang="en-US" sz="6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2/1/2018</a:t>
            </a:fld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>
            <a:gsLst>
              <a:gs pos="0">
                <a:schemeClr val="accent6">
                  <a:lumMod val="50000"/>
                  <a:alpha val="36000"/>
                </a:schemeClr>
              </a:gs>
              <a:gs pos="100000">
                <a:schemeClr val="bg2">
                  <a:alpha val="1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/>
          <p:cNvSpPr/>
          <p:nvPr/>
        </p:nvSpPr>
        <p:spPr>
          <a:xfrm rot="19724275">
            <a:off x="1373221" y="1038440"/>
            <a:ext cx="7240620" cy="5706987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alpha val="7000"/>
                </a:schemeClr>
              </a:gs>
              <a:gs pos="58000">
                <a:schemeClr val="bg2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/>
          <p:cNvSpPr/>
          <p:nvPr/>
        </p:nvSpPr>
        <p:spPr>
          <a:xfrm rot="17656910">
            <a:off x="-274211" y="1165875"/>
            <a:ext cx="5538472" cy="4480459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alpha val="8000"/>
                </a:schemeClr>
              </a:gs>
              <a:gs pos="58000">
                <a:schemeClr val="bg2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/>
          <p:cNvSpPr/>
          <p:nvPr/>
        </p:nvSpPr>
        <p:spPr>
          <a:xfrm rot="19724275">
            <a:off x="3277955" y="116854"/>
            <a:ext cx="6479362" cy="4754757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alpha val="8000"/>
                </a:schemeClr>
              </a:gs>
              <a:gs pos="58000">
                <a:schemeClr val="bg2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77240" y="4876800"/>
            <a:ext cx="7543800" cy="9144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33600" y="685801"/>
            <a:ext cx="6096000" cy="36575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172200" y="615473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100">
                <a:solidFill>
                  <a:schemeClr val="tx1">
                    <a:alpha val="60000"/>
                  </a:schemeClr>
                </a:solidFill>
                <a:effectLst/>
              </a:defRPr>
            </a:lvl1pPr>
          </a:lstStyle>
          <a:p>
            <a:fld id="{1D8BD707-D9CF-40AE-B4C6-C98DA3205C09}" type="datetimeFigureOut">
              <a:rPr lang="en-US" smtClean="0"/>
              <a:pPr/>
              <a:t>2/1/2018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22960" y="6154738"/>
            <a:ext cx="45720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>
                <a:solidFill>
                  <a:schemeClr val="tx1">
                    <a:alpha val="60000"/>
                  </a:schemeClr>
                </a:solidFill>
                <a:effectLst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2960" y="5842000"/>
            <a:ext cx="2133600" cy="304800"/>
          </a:xfrm>
          <a:prstGeom prst="rect">
            <a:avLst/>
          </a:prstGeom>
        </p:spPr>
        <p:txBody>
          <a:bodyPr vert="horz" lIns="91440" tIns="45720" rIns="91440" bIns="9144" rtlCol="0" anchor="b"/>
          <a:lstStyle>
            <a:lvl1pPr algn="l">
              <a:defRPr sz="1600">
                <a:solidFill>
                  <a:schemeClr val="tx1">
                    <a:alpha val="60000"/>
                  </a:schemeClr>
                </a:solidFill>
                <a:effectLst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spcBef>
          <a:spcPct val="0"/>
        </a:spcBef>
        <a:buNone/>
        <a:defRPr sz="49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56032" algn="l" defTabSz="914400" rtl="0" eaLnBrk="1" latinLnBrk="0" hangingPunct="1">
        <a:spcBef>
          <a:spcPct val="20000"/>
        </a:spcBef>
        <a:spcAft>
          <a:spcPts val="0"/>
        </a:spcAft>
        <a:buSzPct val="60000"/>
        <a:buFont typeface="Wingdings" pitchFamily="2" charset="2"/>
        <a:buChar char=""/>
        <a:defRPr sz="21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1pPr>
      <a:lvl2pPr marL="640080" indent="-256032" algn="l" defTabSz="914400" rtl="0" eaLnBrk="1" latinLnBrk="0" hangingPunct="1">
        <a:spcBef>
          <a:spcPct val="20000"/>
        </a:spcBef>
        <a:buSzPct val="60000"/>
        <a:buFont typeface="Wingdings" pitchFamily="2" charset="2"/>
        <a:buChar char=""/>
        <a:defRPr sz="19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2pPr>
      <a:lvl3pPr marL="1005840" indent="-256032" algn="l" defTabSz="914400" rtl="0" eaLnBrk="1" latinLnBrk="0" hangingPunct="1">
        <a:spcBef>
          <a:spcPct val="20000"/>
        </a:spcBef>
        <a:buSzPct val="60000"/>
        <a:buFont typeface="Wingdings" pitchFamily="2" charset="2"/>
        <a:buChar char=""/>
        <a:defRPr sz="17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3pPr>
      <a:lvl4pPr marL="1371600" indent="-256032" algn="l" defTabSz="914400" rtl="0" eaLnBrk="1" latinLnBrk="0" hangingPunct="1">
        <a:spcBef>
          <a:spcPct val="20000"/>
        </a:spcBef>
        <a:buSzPct val="60000"/>
        <a:buFont typeface="Wingdings" pitchFamily="2" charset="2"/>
        <a:buChar char=""/>
        <a:defRPr sz="16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4pPr>
      <a:lvl5pPr marL="1645920" indent="-256032" algn="l" defTabSz="914400" rtl="0" eaLnBrk="1" latinLnBrk="0" hangingPunct="1">
        <a:spcBef>
          <a:spcPct val="20000"/>
        </a:spcBef>
        <a:buSzPct val="60000"/>
        <a:buFont typeface="Wingdings" pitchFamily="2" charset="2"/>
        <a:buChar char=""/>
        <a:defRPr sz="15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5pPr>
      <a:lvl6pPr marL="1965960" indent="-256032" algn="l" defTabSz="914400" rtl="0" eaLnBrk="1" latinLnBrk="0" hangingPunct="1">
        <a:spcBef>
          <a:spcPct val="20000"/>
        </a:spcBef>
        <a:buSzPct val="60000"/>
        <a:buFont typeface="Wingdings" pitchFamily="2" charset="2"/>
        <a:buChar char=""/>
        <a:defRPr sz="1400" kern="1200">
          <a:solidFill>
            <a:schemeClr val="tx1"/>
          </a:solidFill>
          <a:effectLst>
            <a:outerShdw blurRad="38100" dist="38100" dir="2700000" algn="ctr" rotWithShape="0">
              <a:srgbClr val="000000">
                <a:alpha val="43000"/>
              </a:srgbClr>
            </a:outerShdw>
          </a:effectLst>
          <a:latin typeface="+mn-lt"/>
          <a:ea typeface="+mn-ea"/>
          <a:cs typeface="+mn-cs"/>
        </a:defRPr>
      </a:lvl6pPr>
      <a:lvl7pPr marL="2240280" indent="-256032" algn="l" defTabSz="914400" rtl="0" eaLnBrk="1" latinLnBrk="0" hangingPunct="1">
        <a:spcBef>
          <a:spcPct val="20000"/>
        </a:spcBef>
        <a:buSzPct val="60000"/>
        <a:buFont typeface="Wingdings" pitchFamily="2" charset="2"/>
        <a:buChar char=""/>
        <a:defRPr sz="1400" kern="1200">
          <a:solidFill>
            <a:schemeClr val="tx1"/>
          </a:solidFill>
          <a:effectLst>
            <a:outerShdw blurRad="38100" dist="38100" dir="2700000" algn="ctr" rotWithShape="0">
              <a:srgbClr val="000000">
                <a:alpha val="43000"/>
              </a:srgbClr>
            </a:outerShdw>
          </a:effectLst>
          <a:latin typeface="+mn-lt"/>
          <a:ea typeface="+mn-ea"/>
          <a:cs typeface="+mn-cs"/>
        </a:defRPr>
      </a:lvl7pPr>
      <a:lvl8pPr marL="2514600" indent="-256032" algn="l" defTabSz="914400" rtl="0" eaLnBrk="1" latinLnBrk="0" hangingPunct="1">
        <a:spcBef>
          <a:spcPct val="20000"/>
        </a:spcBef>
        <a:buSzPct val="60000"/>
        <a:buFont typeface="Wingdings" pitchFamily="2" charset="2"/>
        <a:buChar char=""/>
        <a:defRPr sz="1400" kern="1200">
          <a:solidFill>
            <a:schemeClr val="tx1"/>
          </a:solidFill>
          <a:effectLst>
            <a:outerShdw blurRad="38100" dist="38100" dir="2700000" algn="ctr" rotWithShape="0">
              <a:srgbClr val="000000">
                <a:alpha val="43000"/>
              </a:srgbClr>
            </a:outerShdw>
          </a:effectLst>
          <a:latin typeface="+mn-lt"/>
          <a:ea typeface="+mn-ea"/>
          <a:cs typeface="+mn-cs"/>
        </a:defRPr>
      </a:lvl8pPr>
      <a:lvl9pPr marL="2834640" indent="-256032" algn="l" defTabSz="914400" rtl="0" eaLnBrk="1" latinLnBrk="0" hangingPunct="1">
        <a:spcBef>
          <a:spcPct val="20000"/>
        </a:spcBef>
        <a:buSzPct val="60000"/>
        <a:buFont typeface="Wingdings" pitchFamily="2" charset="2"/>
        <a:buChar char=""/>
        <a:defRPr sz="1400" kern="1200">
          <a:solidFill>
            <a:schemeClr val="tx1"/>
          </a:solidFill>
          <a:effectLst>
            <a:outerShdw blurRad="38100" dist="38100" dir="2700000" algn="ctr" rotWithShape="0">
              <a:srgbClr val="000000">
                <a:alpha val="43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12.png"/><Relationship Id="rId4" Type="http://schemas.openxmlformats.org/officeDocument/2006/relationships/image" Target="../media/image11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" y="819150"/>
            <a:ext cx="7543800" cy="2152650"/>
          </a:xfrm>
        </p:spPr>
        <p:txBody>
          <a:bodyPr>
            <a:noAutofit/>
          </a:bodyPr>
          <a:lstStyle/>
          <a:p>
            <a:r>
              <a:rPr lang="en-US" sz="7200" dirty="0" smtClean="0">
                <a:solidFill>
                  <a:srgbClr val="FFFF00"/>
                </a:solidFill>
                <a:latin typeface="Algerian" pitchFamily="82" charset="0"/>
              </a:rPr>
              <a:t>Expecto</a:t>
            </a:r>
            <a:r>
              <a:rPr lang="en-US" sz="7200" dirty="0" smtClean="0">
                <a:solidFill>
                  <a:srgbClr val="FFFF00"/>
                </a:solidFill>
                <a:latin typeface="Algerian" pitchFamily="82" charset="0"/>
              </a:rPr>
              <a:t> </a:t>
            </a:r>
            <a:r>
              <a:rPr lang="en-US" sz="7200" dirty="0" smtClean="0">
                <a:solidFill>
                  <a:srgbClr val="FFFF00"/>
                </a:solidFill>
                <a:latin typeface="Algerian" pitchFamily="82" charset="0"/>
              </a:rPr>
              <a:t>Patronum</a:t>
            </a:r>
            <a:endParaRPr lang="en-US" sz="7200" dirty="0">
              <a:solidFill>
                <a:srgbClr val="FFFF00"/>
              </a:solidFill>
              <a:latin typeface="Algerian" pitchFamily="82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800" y="3962400"/>
            <a:ext cx="6172200" cy="685800"/>
          </a:xfrm>
        </p:spPr>
        <p:txBody>
          <a:bodyPr>
            <a:noAutofit/>
          </a:bodyPr>
          <a:lstStyle/>
          <a:p>
            <a:r>
              <a:rPr lang="en-US" sz="3000" dirty="0" smtClean="0"/>
              <a:t>(or </a:t>
            </a:r>
            <a:r>
              <a:rPr lang="en-US" sz="3000" i="1" dirty="0" smtClean="0"/>
              <a:t>How I Learned to Stop Worrying </a:t>
            </a:r>
            <a:br>
              <a:rPr lang="en-US" sz="3000" i="1" dirty="0" smtClean="0"/>
            </a:br>
            <a:r>
              <a:rPr lang="en-US" sz="3000" i="1" dirty="0" smtClean="0"/>
              <a:t>             and Love the Command Line</a:t>
            </a:r>
            <a:r>
              <a:rPr lang="en-US" sz="3000" dirty="0" smtClean="0"/>
              <a:t>)</a:t>
            </a:r>
            <a:endParaRPr lang="en-US" sz="3000" dirty="0"/>
          </a:p>
        </p:txBody>
      </p:sp>
      <p:sp>
        <p:nvSpPr>
          <p:cNvPr id="4" name="TextBox 3"/>
          <p:cNvSpPr txBox="1"/>
          <p:nvPr/>
        </p:nvSpPr>
        <p:spPr>
          <a:xfrm>
            <a:off x="304800" y="5408044"/>
            <a:ext cx="393248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Arial" pitchFamily="34" charset="0"/>
                <a:cs typeface="Arial" pitchFamily="34" charset="0"/>
              </a:rPr>
              <a:t>Charles Jackson</a:t>
            </a:r>
          </a:p>
          <a:p>
            <a:r>
              <a:rPr lang="en-US" sz="2000" dirty="0" smtClean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Pacific Northwest Drupal Summit</a:t>
            </a:r>
          </a:p>
          <a:p>
            <a:r>
              <a:rPr lang="en-US" sz="2000" dirty="0" smtClean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February 2018</a:t>
            </a:r>
            <a:endParaRPr lang="en-US" sz="2000" dirty="0">
              <a:solidFill>
                <a:schemeClr val="accent1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4953000" y="804863"/>
            <a:ext cx="4038600" cy="2700337"/>
            <a:chOff x="4953000" y="804863"/>
            <a:chExt cx="4038600" cy="2700337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3000" y="804863"/>
              <a:ext cx="4038600" cy="2700337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 rot="20371377">
              <a:off x="5663047" y="1567231"/>
              <a:ext cx="104387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 dirty="0" smtClean="0">
                  <a:solidFill>
                    <a:srgbClr val="00B050"/>
                  </a:solidFill>
                  <a:latin typeface="Courier" pitchFamily="49" charset="0"/>
                </a:rPr>
                <a:t>grep</a:t>
              </a:r>
              <a:endParaRPr lang="en-US" sz="2800" b="1" dirty="0">
                <a:solidFill>
                  <a:srgbClr val="00B050"/>
                </a:solidFill>
                <a:latin typeface="Courier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 rot="1165747">
              <a:off x="6712917" y="1274931"/>
              <a:ext cx="92525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 smtClean="0">
                  <a:solidFill>
                    <a:schemeClr val="tx2">
                      <a:lumMod val="50000"/>
                    </a:schemeClr>
                  </a:solidFill>
                  <a:latin typeface="Courier" pitchFamily="49" charset="0"/>
                </a:rPr>
                <a:t>sed</a:t>
              </a:r>
              <a:endParaRPr lang="en-US" sz="3200" b="1" dirty="0">
                <a:solidFill>
                  <a:schemeClr val="tx2">
                    <a:lumMod val="50000"/>
                  </a:schemeClr>
                </a:solidFill>
                <a:latin typeface="Courier" pitchFamily="49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 rot="2372623">
              <a:off x="7516305" y="1794901"/>
              <a:ext cx="92525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 smtClean="0">
                  <a:solidFill>
                    <a:schemeClr val="accent2">
                      <a:lumMod val="50000"/>
                    </a:schemeClr>
                  </a:solidFill>
                  <a:latin typeface="Courier" pitchFamily="49" charset="0"/>
                </a:rPr>
                <a:t>scp</a:t>
              </a:r>
              <a:endParaRPr lang="en-US" sz="3200" b="1" dirty="0">
                <a:solidFill>
                  <a:schemeClr val="accent2">
                    <a:lumMod val="50000"/>
                  </a:schemeClr>
                </a:solidFill>
                <a:latin typeface="Courier" pitchFamily="49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 rot="19410339">
              <a:off x="5670676" y="2192189"/>
              <a:ext cx="82907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>
                  <a:solidFill>
                    <a:schemeClr val="bg1">
                      <a:lumMod val="75000"/>
                      <a:lumOff val="25000"/>
                    </a:schemeClr>
                  </a:solidFill>
                  <a:latin typeface="Courier" pitchFamily="49" charset="0"/>
                </a:rPr>
                <a:t>tar</a:t>
              </a:r>
              <a:endParaRPr lang="en-US" sz="2800" b="1" dirty="0">
                <a:solidFill>
                  <a:schemeClr val="bg1">
                    <a:lumMod val="75000"/>
                    <a:lumOff val="25000"/>
                  </a:schemeClr>
                </a:solidFill>
                <a:latin typeface="Courier" pitchFamily="49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 rot="21233983">
              <a:off x="6366965" y="2007268"/>
              <a:ext cx="147348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>
                  <a:solidFill>
                    <a:schemeClr val="accent5"/>
                  </a:solidFill>
                  <a:latin typeface="Courier" pitchFamily="49" charset="0"/>
                </a:rPr>
                <a:t>dircmp</a:t>
              </a:r>
              <a:endParaRPr lang="en-US" sz="2800" b="1" dirty="0">
                <a:solidFill>
                  <a:schemeClr val="accent5"/>
                </a:solidFill>
                <a:latin typeface="Courier" pitchFamily="49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 rot="775052">
              <a:off x="5444380" y="2833711"/>
              <a:ext cx="190308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>
                  <a:solidFill>
                    <a:schemeClr val="bg1"/>
                  </a:solidFill>
                  <a:latin typeface="Courier" pitchFamily="49" charset="0"/>
                </a:rPr>
                <a:t>fortune | </a:t>
              </a:r>
              <a:r>
                <a:rPr lang="en-US" sz="1400" b="1" dirty="0" smtClean="0">
                  <a:solidFill>
                    <a:schemeClr val="bg1"/>
                  </a:solidFill>
                  <a:latin typeface="Courier" pitchFamily="49" charset="0"/>
                </a:rPr>
                <a:t>cowsay</a:t>
              </a:r>
              <a:endParaRPr lang="en-US" sz="1400" b="1" dirty="0">
                <a:solidFill>
                  <a:schemeClr val="bg1"/>
                </a:solidFill>
                <a:latin typeface="Courier" pitchFamily="49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 rot="560123">
              <a:off x="6971544" y="2612312"/>
              <a:ext cx="14750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>
                  <a:solidFill>
                    <a:srgbClr val="00B0F0"/>
                  </a:solidFill>
                  <a:latin typeface="Courier" pitchFamily="49" charset="0"/>
                </a:rPr>
                <a:t>crontab</a:t>
              </a:r>
              <a:endParaRPr lang="en-US" sz="2400" b="1" dirty="0">
                <a:solidFill>
                  <a:srgbClr val="00B0F0"/>
                </a:solidFill>
                <a:latin typeface="Courier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5316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46101" y="1631752"/>
            <a:ext cx="6058069" cy="45858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2800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Display the contents of one </a:t>
            </a:r>
            <a:br>
              <a:rPr lang="en-US" sz="2800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</a:br>
            <a:r>
              <a:rPr lang="en-US" sz="2800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or more text files:</a:t>
            </a:r>
            <a:br>
              <a:rPr lang="en-US" sz="2800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</a:br>
            <a:r>
              <a:rPr lang="en-US" dirty="0" smtClean="0">
                <a:solidFill>
                  <a:srgbClr val="FFFF00"/>
                </a:solidFill>
              </a:rPr>
              <a:t/>
            </a:r>
            <a:br>
              <a:rPr lang="en-US" dirty="0" smtClean="0">
                <a:solidFill>
                  <a:srgbClr val="FFFF00"/>
                </a:solidFill>
              </a:rPr>
            </a:br>
            <a:r>
              <a:rPr lang="en-US" sz="2800" b="1" dirty="0" smtClean="0">
                <a:solidFill>
                  <a:srgbClr val="FFFF00"/>
                </a:solidFill>
                <a:latin typeface="Courier" pitchFamily="49" charset="0"/>
              </a:rPr>
              <a:t>cat </a:t>
            </a:r>
            <a:r>
              <a:rPr lang="en-US" sz="2800" b="1" dirty="0" smtClean="0">
                <a:solidFill>
                  <a:srgbClr val="FFFF00"/>
                </a:solidFill>
                <a:latin typeface="Courier" pitchFamily="49" charset="0"/>
              </a:rPr>
              <a:t>settings.php</a:t>
            </a:r>
            <a:r>
              <a:rPr lang="en-US" sz="2800" b="1" dirty="0" smtClean="0">
                <a:solidFill>
                  <a:srgbClr val="FFFF00"/>
                </a:solidFill>
                <a:latin typeface="Courier" pitchFamily="49" charset="0"/>
              </a:rPr>
              <a:t/>
            </a:r>
            <a:br>
              <a:rPr lang="en-US" sz="2800" b="1" dirty="0" smtClean="0">
                <a:solidFill>
                  <a:srgbClr val="FFFF00"/>
                </a:solidFill>
                <a:latin typeface="Courier" pitchFamily="49" charset="0"/>
              </a:rPr>
            </a:br>
            <a:r>
              <a:rPr lang="en-US" sz="2800" b="1" dirty="0" smtClean="0">
                <a:solidFill>
                  <a:srgbClr val="FFFF00"/>
                </a:solidFill>
                <a:latin typeface="Courier" pitchFamily="49" charset="0"/>
              </a:rPr>
              <a:t>cat *.html</a:t>
            </a:r>
            <a:br>
              <a:rPr lang="en-US" sz="2800" b="1" dirty="0" smtClean="0">
                <a:solidFill>
                  <a:srgbClr val="FFFF00"/>
                </a:solidFill>
                <a:latin typeface="Courier" pitchFamily="49" charset="0"/>
              </a:rPr>
            </a:br>
            <a:r>
              <a:rPr lang="en-US" sz="2800" b="1" dirty="0" smtClean="0">
                <a:solidFill>
                  <a:srgbClr val="FFFF00"/>
                </a:solidFill>
                <a:latin typeface="Courier" pitchFamily="49" charset="0"/>
              </a:rPr>
              <a:t>cat one.txt two.txt</a:t>
            </a:r>
            <a:r>
              <a:rPr lang="en-US" b="1" dirty="0" smtClean="0">
                <a:solidFill>
                  <a:srgbClr val="FFFF00"/>
                </a:solidFill>
                <a:latin typeface="Courier" pitchFamily="49" charset="0"/>
              </a:rPr>
              <a:t/>
            </a:r>
            <a:br>
              <a:rPr lang="en-US" b="1" dirty="0" smtClean="0">
                <a:solidFill>
                  <a:srgbClr val="FFFF00"/>
                </a:solidFill>
                <a:latin typeface="Courier" pitchFamily="49" charset="0"/>
              </a:rPr>
            </a:br>
            <a:r>
              <a:rPr lang="en-US" b="1" dirty="0" smtClean="0">
                <a:solidFill>
                  <a:srgbClr val="FFFF00"/>
                </a:solidFill>
                <a:latin typeface="Courier" pitchFamily="49" charset="0"/>
              </a:rPr>
              <a:t/>
            </a:r>
            <a:br>
              <a:rPr lang="en-US" b="1" dirty="0" smtClean="0">
                <a:solidFill>
                  <a:srgbClr val="FFFF00"/>
                </a:solidFill>
                <a:latin typeface="Courier" pitchFamily="49" charset="0"/>
              </a:rPr>
            </a:br>
            <a:endParaRPr lang="en-US" b="1" dirty="0" smtClean="0">
              <a:solidFill>
                <a:srgbClr val="FFFF00"/>
              </a:solidFill>
              <a:latin typeface="Courier" pitchFamily="49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sz="2800" b="1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Concatenate files:</a:t>
            </a:r>
            <a:br>
              <a:rPr lang="en-US" sz="2800" b="1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</a:br>
            <a:r>
              <a:rPr lang="en-US" sz="2400" b="1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/>
            </a:r>
            <a:br>
              <a:rPr lang="en-US" sz="2400" b="1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</a:br>
            <a:r>
              <a:rPr lang="en-US" sz="2800" b="1" dirty="0" smtClean="0">
                <a:solidFill>
                  <a:srgbClr val="FFFF00"/>
                </a:solidFill>
                <a:latin typeface="Courier" pitchFamily="49" charset="0"/>
              </a:rPr>
              <a:t>cat *.</a:t>
            </a:r>
            <a:r>
              <a:rPr lang="en-US" sz="2800" b="1" dirty="0" smtClean="0">
                <a:solidFill>
                  <a:srgbClr val="FFFF00"/>
                </a:solidFill>
                <a:latin typeface="Courier" pitchFamily="49" charset="0"/>
              </a:rPr>
              <a:t>pdf</a:t>
            </a:r>
            <a:r>
              <a:rPr lang="en-US" sz="2800" b="1" dirty="0" smtClean="0">
                <a:solidFill>
                  <a:srgbClr val="FFFF00"/>
                </a:solidFill>
                <a:latin typeface="Courier" pitchFamily="49" charset="0"/>
              </a:rPr>
              <a:t> &gt; all_in_one.pdf</a:t>
            </a:r>
            <a:r>
              <a:rPr lang="en-US" b="1" dirty="0" smtClean="0">
                <a:solidFill>
                  <a:srgbClr val="FFFF00"/>
                </a:solidFill>
                <a:latin typeface="Courier" pitchFamily="49" charset="0"/>
              </a:rPr>
              <a:t/>
            </a:r>
            <a:br>
              <a:rPr lang="en-US" b="1" dirty="0" smtClean="0">
                <a:solidFill>
                  <a:srgbClr val="FFFF00"/>
                </a:solidFill>
                <a:latin typeface="Courier" pitchFamily="49" charset="0"/>
              </a:rPr>
            </a:br>
            <a:endParaRPr lang="en-US" b="1" dirty="0" smtClean="0">
              <a:solidFill>
                <a:srgbClr val="FFFF00"/>
              </a:solidFill>
              <a:latin typeface="Courier" pitchFamily="49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0866" y="304800"/>
            <a:ext cx="2635934" cy="2566827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685800" y="103731"/>
            <a:ext cx="2401619" cy="1029467"/>
            <a:chOff x="685800" y="228600"/>
            <a:chExt cx="2401619" cy="1029467"/>
          </a:xfrm>
        </p:grpSpPr>
        <p:sp>
          <p:nvSpPr>
            <p:cNvPr id="2" name="TextBox 1"/>
            <p:cNvSpPr txBox="1"/>
            <p:nvPr/>
          </p:nvSpPr>
          <p:spPr>
            <a:xfrm>
              <a:off x="685800" y="228600"/>
              <a:ext cx="129073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b="1" dirty="0" smtClean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urier" pitchFamily="49" charset="0"/>
                  <a:cs typeface="Courier New" pitchFamily="49" charset="0"/>
                </a:rPr>
                <a:t>cat</a:t>
              </a:r>
              <a:endParaRPr lang="en-US" sz="2800" i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85800" y="734847"/>
              <a:ext cx="240161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i="1" dirty="0" smtClean="0">
                  <a:solidFill>
                    <a:srgbClr val="FFFF00"/>
                  </a:solidFill>
                  <a:latin typeface="Arial" pitchFamily="34" charset="0"/>
                  <a:cs typeface="Arial" pitchFamily="34" charset="0"/>
                </a:rPr>
                <a:t>"concatenate"</a:t>
              </a:r>
              <a:endParaRPr lang="en-US" sz="2800" i="1" dirty="0">
                <a:solidFill>
                  <a:srgbClr val="FFFF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00377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34982" y="268843"/>
            <a:ext cx="35750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Redirection</a:t>
            </a:r>
            <a:endParaRPr lang="en-US" sz="4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28600" y="1751886"/>
            <a:ext cx="876300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latin typeface="Courier" pitchFamily="49" charset="0"/>
                <a:cs typeface="Arial" pitchFamily="34" charset="0"/>
              </a:rPr>
              <a:t>            </a:t>
            </a:r>
            <a:r>
              <a:rPr lang="en-US" sz="6000" b="1" dirty="0" smtClean="0">
                <a:latin typeface="Courier" pitchFamily="49" charset="0"/>
                <a:cs typeface="Arial" pitchFamily="34" charset="0"/>
              </a:rPr>
              <a:t>&gt;</a:t>
            </a:r>
            <a:r>
              <a:rPr lang="en-US" sz="2800" b="1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   </a:t>
            </a:r>
            <a:br>
              <a:rPr lang="en-US" sz="2800" b="1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</a:br>
            <a:r>
              <a:rPr lang="en-US" sz="2800" b="1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Write the output of a command to a file:</a:t>
            </a:r>
            <a:br>
              <a:rPr lang="en-US" sz="2800" b="1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</a:br>
            <a:r>
              <a:rPr lang="en-US" b="1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/>
            </a:r>
            <a:br>
              <a:rPr lang="en-US" b="1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</a:br>
            <a:r>
              <a:rPr lang="en-US" b="1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          </a:t>
            </a:r>
            <a:r>
              <a:rPr lang="en-US" sz="2800" b="1" dirty="0" smtClean="0">
                <a:solidFill>
                  <a:srgbClr val="FFFF00"/>
                </a:solidFill>
                <a:latin typeface="Courier" pitchFamily="49" charset="0"/>
                <a:cs typeface="Arial" pitchFamily="34" charset="0"/>
              </a:rPr>
              <a:t>date &gt; my_date_file.txt</a:t>
            </a:r>
            <a:br>
              <a:rPr lang="en-US" sz="2800" b="1" dirty="0" smtClean="0">
                <a:solidFill>
                  <a:srgbClr val="FFFF00"/>
                </a:solidFill>
                <a:latin typeface="Courier" pitchFamily="49" charset="0"/>
                <a:cs typeface="Arial" pitchFamily="34" charset="0"/>
              </a:rPr>
            </a:br>
            <a:endParaRPr lang="en-US" sz="2800" b="1" dirty="0" smtClean="0">
              <a:solidFill>
                <a:srgbClr val="FFFF00"/>
              </a:solidFill>
              <a:latin typeface="Courier" pitchFamily="49" charset="0"/>
              <a:cs typeface="Arial" pitchFamily="34" charset="0"/>
            </a:endParaRPr>
          </a:p>
          <a:p>
            <a:r>
              <a:rPr lang="en-US" sz="2800" dirty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800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       </a:t>
            </a:r>
            <a:r>
              <a:rPr lang="en-US" sz="2800" b="1" dirty="0" smtClean="0">
                <a:solidFill>
                  <a:srgbClr val="FFFF00"/>
                </a:solidFill>
                <a:latin typeface="Courier" pitchFamily="49" charset="0"/>
                <a:cs typeface="Arial" pitchFamily="34" charset="0"/>
              </a:rPr>
              <a:t>my_date_file.txt</a:t>
            </a:r>
            <a:r>
              <a:rPr lang="en-US" sz="2800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  now contains the string:</a:t>
            </a:r>
            <a:br>
              <a:rPr lang="en-US" sz="2800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</a:br>
            <a:endParaRPr lang="en-US" sz="2800" dirty="0" smtClean="0">
              <a:solidFill>
                <a:srgbClr val="FFFF00"/>
              </a:solidFill>
              <a:latin typeface="Arial" pitchFamily="34" charset="0"/>
              <a:cs typeface="Arial" pitchFamily="34" charset="0"/>
            </a:endParaRPr>
          </a:p>
          <a:p>
            <a:r>
              <a:rPr lang="en-US" sz="2800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        </a:t>
            </a:r>
            <a:r>
              <a:rPr lang="nn-NO" sz="2800" b="1" dirty="0" smtClean="0">
                <a:latin typeface="Courier" pitchFamily="49" charset="0"/>
                <a:cs typeface="Arial" pitchFamily="34" charset="0"/>
              </a:rPr>
              <a:t>Thu </a:t>
            </a:r>
            <a:r>
              <a:rPr lang="nn-NO" sz="2800" b="1" dirty="0">
                <a:latin typeface="Courier" pitchFamily="49" charset="0"/>
                <a:cs typeface="Arial" pitchFamily="34" charset="0"/>
              </a:rPr>
              <a:t>Dec 28 11:13:57 PST </a:t>
            </a:r>
            <a:r>
              <a:rPr lang="nn-NO" sz="2800" b="1" dirty="0" smtClean="0">
                <a:latin typeface="Courier" pitchFamily="49" charset="0"/>
                <a:cs typeface="Arial" pitchFamily="34" charset="0"/>
              </a:rPr>
              <a:t>2017</a:t>
            </a:r>
          </a:p>
          <a:p>
            <a:endParaRPr lang="nn-NO" sz="2400" b="1" dirty="0" smtClean="0">
              <a:latin typeface="Courier" pitchFamily="49" charset="0"/>
              <a:cs typeface="Arial" pitchFamily="34" charset="0"/>
            </a:endParaRPr>
          </a:p>
          <a:p>
            <a:endParaRPr lang="nn-NO" b="1" dirty="0">
              <a:solidFill>
                <a:srgbClr val="FFFF00"/>
              </a:solidFill>
              <a:latin typeface="Courier" pitchFamily="49" charset="0"/>
              <a:cs typeface="Arial" pitchFamily="34" charset="0"/>
            </a:endParaRPr>
          </a:p>
          <a:p>
            <a:endParaRPr lang="nn-NO" b="1" dirty="0">
              <a:latin typeface="Courier" pitchFamily="49" charset="0"/>
              <a:cs typeface="Arial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1828800" cy="1951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032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34982" y="268843"/>
            <a:ext cx="35750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Redirection</a:t>
            </a:r>
            <a:endParaRPr lang="en-US" sz="4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28600" y="1411843"/>
            <a:ext cx="876300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n-NO" b="1" dirty="0">
              <a:solidFill>
                <a:srgbClr val="FFFF00"/>
              </a:solidFill>
              <a:latin typeface="Courier" pitchFamily="49" charset="0"/>
              <a:cs typeface="Arial" pitchFamily="34" charset="0"/>
            </a:endParaRPr>
          </a:p>
          <a:p>
            <a:r>
              <a:rPr lang="nn-NO" sz="6000" b="1" dirty="0" smtClean="0">
                <a:latin typeface="Courier" pitchFamily="49" charset="0"/>
                <a:cs typeface="Arial" pitchFamily="34" charset="0"/>
              </a:rPr>
              <a:t>       &gt;&gt;</a:t>
            </a:r>
            <a:r>
              <a:rPr lang="nn-NO" b="1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  </a:t>
            </a:r>
          </a:p>
          <a:p>
            <a:endParaRPr lang="nn-NO" sz="2800" b="1" dirty="0">
              <a:solidFill>
                <a:srgbClr val="FFFF00"/>
              </a:solidFill>
              <a:latin typeface="Arial" pitchFamily="34" charset="0"/>
              <a:cs typeface="Arial" pitchFamily="34" charset="0"/>
            </a:endParaRPr>
          </a:p>
          <a:p>
            <a:r>
              <a:rPr lang="nn-NO" sz="2800" b="1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Same as before, but append to a file:</a:t>
            </a:r>
            <a:br>
              <a:rPr lang="nn-NO" sz="2800" b="1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</a:br>
            <a:r>
              <a:rPr lang="nn-NO" sz="2400" b="1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         </a:t>
            </a:r>
            <a:r>
              <a:rPr lang="nn-NO" sz="2400" b="1" dirty="0" smtClean="0">
                <a:solidFill>
                  <a:srgbClr val="FFFF00"/>
                </a:solidFill>
                <a:latin typeface="Courier" pitchFamily="49" charset="0"/>
                <a:cs typeface="Arial" pitchFamily="34" charset="0"/>
              </a:rPr>
              <a:t>echo "hello world" &gt;&gt; my_date_file.txt</a:t>
            </a:r>
          </a:p>
          <a:p>
            <a:endParaRPr lang="nn-NO" sz="2400" b="1" dirty="0" smtClean="0">
              <a:solidFill>
                <a:srgbClr val="FFFF00"/>
              </a:solidFill>
              <a:latin typeface="Courier" pitchFamily="49" charset="0"/>
              <a:cs typeface="Arial" pitchFamily="34" charset="0"/>
            </a:endParaRPr>
          </a:p>
          <a:p>
            <a:r>
              <a:rPr lang="nn-NO" sz="2400" b="1" dirty="0" smtClean="0">
                <a:solidFill>
                  <a:srgbClr val="FFFF00"/>
                </a:solidFill>
                <a:latin typeface="Courier" pitchFamily="49" charset="0"/>
                <a:cs typeface="Arial" pitchFamily="34" charset="0"/>
              </a:rPr>
              <a:t>    </a:t>
            </a:r>
            <a:r>
              <a:rPr lang="nn-NO" sz="2800" b="1" dirty="0" smtClean="0">
                <a:latin typeface="Courier" pitchFamily="49" charset="0"/>
                <a:cs typeface="Arial" pitchFamily="34" charset="0"/>
              </a:rPr>
              <a:t>Thu </a:t>
            </a:r>
            <a:r>
              <a:rPr lang="nn-NO" sz="2800" b="1" dirty="0">
                <a:latin typeface="Courier" pitchFamily="49" charset="0"/>
                <a:cs typeface="Arial" pitchFamily="34" charset="0"/>
              </a:rPr>
              <a:t>Dec 28 11:13:57 PST </a:t>
            </a:r>
            <a:r>
              <a:rPr lang="nn-NO" sz="2800" b="1" dirty="0" smtClean="0">
                <a:latin typeface="Courier" pitchFamily="49" charset="0"/>
                <a:cs typeface="Arial" pitchFamily="34" charset="0"/>
              </a:rPr>
              <a:t>2017</a:t>
            </a:r>
          </a:p>
          <a:p>
            <a:r>
              <a:rPr lang="nn-NO" sz="2800" b="1" dirty="0" smtClean="0">
                <a:latin typeface="Courier" pitchFamily="49" charset="0"/>
                <a:cs typeface="Arial" pitchFamily="34" charset="0"/>
              </a:rPr>
              <a:t>    hello world</a:t>
            </a:r>
          </a:p>
          <a:p>
            <a:endParaRPr lang="nn-NO" b="1" dirty="0">
              <a:latin typeface="Courier" pitchFamily="49" charset="0"/>
              <a:cs typeface="Arial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0"/>
            <a:ext cx="1828800" cy="1951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871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34982" y="268843"/>
            <a:ext cx="35750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Redirection</a:t>
            </a:r>
            <a:endParaRPr lang="en-US" sz="4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28600" y="1295400"/>
            <a:ext cx="876300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n-NO" b="1" dirty="0">
              <a:solidFill>
                <a:srgbClr val="FFFF00"/>
              </a:solidFill>
              <a:latin typeface="Courier" pitchFamily="49" charset="0"/>
              <a:cs typeface="Arial" pitchFamily="34" charset="0"/>
            </a:endParaRPr>
          </a:p>
          <a:p>
            <a:r>
              <a:rPr lang="nn-NO" sz="6000" b="1" dirty="0" smtClean="0">
                <a:latin typeface="Courier" pitchFamily="49" charset="0"/>
                <a:cs typeface="Arial" pitchFamily="34" charset="0"/>
              </a:rPr>
              <a:t>       |</a:t>
            </a:r>
            <a:r>
              <a:rPr lang="nn-NO" b="1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  </a:t>
            </a:r>
            <a:endParaRPr lang="nn-NO" sz="2800" b="1" dirty="0">
              <a:solidFill>
                <a:srgbClr val="FFFF00"/>
              </a:solidFill>
              <a:latin typeface="Arial" pitchFamily="34" charset="0"/>
              <a:cs typeface="Arial" pitchFamily="34" charset="0"/>
            </a:endParaRPr>
          </a:p>
          <a:p>
            <a:pPr lvl="0"/>
            <a:r>
              <a:rPr lang="en-US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Pass </a:t>
            </a:r>
            <a:r>
              <a:rPr lang="en-US" sz="2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output from one command to another:</a:t>
            </a:r>
          </a:p>
          <a:p>
            <a:pPr lvl="0"/>
            <a:endParaRPr lang="en-US" sz="2800" b="1" dirty="0">
              <a:solidFill>
                <a:srgbClr val="FFFF00"/>
              </a:solidFill>
              <a:latin typeface="Arial" pitchFamily="34" charset="0"/>
              <a:cs typeface="Arial" pitchFamily="34" charset="0"/>
            </a:endParaRPr>
          </a:p>
          <a:p>
            <a:pPr lvl="0"/>
            <a:r>
              <a:rPr lang="en-US" sz="2400" b="1" dirty="0">
                <a:solidFill>
                  <a:srgbClr val="FFFF00"/>
                </a:solidFill>
                <a:latin typeface="Courier" pitchFamily="49" charset="0"/>
              </a:rPr>
              <a:t>cat log.txt | mail –s "Logs" it@hogwarts.edu</a:t>
            </a:r>
          </a:p>
          <a:p>
            <a:pPr lvl="0"/>
            <a:endParaRPr lang="en-US" sz="2400" b="1" dirty="0">
              <a:solidFill>
                <a:srgbClr val="FFFF00"/>
              </a:solidFill>
              <a:latin typeface="Courier" pitchFamily="49" charset="0"/>
            </a:endParaRPr>
          </a:p>
          <a:p>
            <a:pPr lvl="0"/>
            <a:r>
              <a:rPr lang="en-US" sz="2400" b="1" dirty="0">
                <a:solidFill>
                  <a:srgbClr val="FFFF00"/>
                </a:solidFill>
                <a:latin typeface="Courier" pitchFamily="49" charset="0"/>
              </a:rPr>
              <a:t>ls</a:t>
            </a:r>
            <a:r>
              <a:rPr lang="en-US" sz="2400" b="1" dirty="0">
                <a:solidFill>
                  <a:srgbClr val="FFFF00"/>
                </a:solidFill>
                <a:latin typeface="Courier" pitchFamily="49" charset="0"/>
              </a:rPr>
              <a:t> -1 /</a:t>
            </a:r>
            <a:r>
              <a:rPr lang="en-US" sz="2400" b="1" dirty="0">
                <a:solidFill>
                  <a:srgbClr val="FFFF00"/>
                </a:solidFill>
                <a:latin typeface="Courier" pitchFamily="49" charset="0"/>
              </a:rPr>
              <a:t>tmp</a:t>
            </a:r>
            <a:r>
              <a:rPr lang="en-US" sz="2400" b="1" dirty="0">
                <a:solidFill>
                  <a:srgbClr val="FFFF00"/>
                </a:solidFill>
                <a:latin typeface="Courier" pitchFamily="49" charset="0"/>
              </a:rPr>
              <a:t>/* | sort -–ignore-case &gt; sorted.txt</a:t>
            </a:r>
          </a:p>
          <a:p>
            <a:pPr lvl="0"/>
            <a:endParaRPr lang="en-US" sz="2400" b="1" dirty="0">
              <a:solidFill>
                <a:srgbClr val="FFFF00"/>
              </a:solidFill>
              <a:latin typeface="Courier" pitchFamily="49" charset="0"/>
            </a:endParaRPr>
          </a:p>
          <a:p>
            <a:pPr lvl="0"/>
            <a:r>
              <a:rPr lang="en-US" sz="2400" b="1" dirty="0">
                <a:solidFill>
                  <a:srgbClr val="FFFF00"/>
                </a:solidFill>
                <a:latin typeface="Courier" pitchFamily="49" charset="0"/>
              </a:rPr>
              <a:t>ls</a:t>
            </a:r>
            <a:r>
              <a:rPr lang="en-US" sz="2400" b="1" dirty="0">
                <a:solidFill>
                  <a:srgbClr val="FFFF00"/>
                </a:solidFill>
                <a:latin typeface="Courier" pitchFamily="49" charset="0"/>
              </a:rPr>
              <a:t> -1R sites/default/files | </a:t>
            </a:r>
            <a:r>
              <a:rPr lang="en-US" sz="2400" b="1" dirty="0">
                <a:solidFill>
                  <a:srgbClr val="FFFF00"/>
                </a:solidFill>
                <a:latin typeface="Courier" pitchFamily="49" charset="0"/>
              </a:rPr>
              <a:t>wc</a:t>
            </a:r>
            <a:r>
              <a:rPr lang="en-US" sz="2400" b="1" dirty="0">
                <a:solidFill>
                  <a:srgbClr val="FFFF00"/>
                </a:solidFill>
                <a:latin typeface="Courier" pitchFamily="49" charset="0"/>
              </a:rPr>
              <a:t> –l</a:t>
            </a:r>
          </a:p>
          <a:p>
            <a:pPr lvl="0"/>
            <a:endParaRPr lang="en-US" sz="2400" b="1" dirty="0">
              <a:solidFill>
                <a:srgbClr val="FFFF00"/>
              </a:solidFill>
              <a:latin typeface="Courier" pitchFamily="49" charset="0"/>
            </a:endParaRPr>
          </a:p>
          <a:p>
            <a:pPr lvl="0"/>
            <a:r>
              <a:rPr lang="en-US" sz="2400" b="1" dirty="0">
                <a:solidFill>
                  <a:srgbClr val="FFFF00"/>
                </a:solidFill>
                <a:latin typeface="Courier" pitchFamily="49" charset="0"/>
              </a:rPr>
              <a:t>ls</a:t>
            </a:r>
            <a:r>
              <a:rPr lang="en-US" sz="2400" b="1" dirty="0">
                <a:solidFill>
                  <a:srgbClr val="FFFF00"/>
                </a:solidFill>
                <a:latin typeface="Courier" pitchFamily="49" charset="0"/>
              </a:rPr>
              <a:t> –</a:t>
            </a:r>
            <a:r>
              <a:rPr lang="en-US" sz="2400" b="1" dirty="0">
                <a:solidFill>
                  <a:srgbClr val="FFFF00"/>
                </a:solidFill>
                <a:latin typeface="Courier" pitchFamily="49" charset="0"/>
              </a:rPr>
              <a:t>lt</a:t>
            </a:r>
            <a:r>
              <a:rPr lang="en-US" sz="2400" b="1" dirty="0">
                <a:solidFill>
                  <a:srgbClr val="FFFF00"/>
                </a:solidFill>
                <a:latin typeface="Courier" pitchFamily="49" charset="0"/>
              </a:rPr>
              <a:t>  | more</a:t>
            </a:r>
          </a:p>
          <a:p>
            <a:endParaRPr lang="nn-NO" b="1" dirty="0">
              <a:latin typeface="Courier" pitchFamily="49" charset="0"/>
              <a:cs typeface="Arial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0"/>
            <a:ext cx="1828800" cy="1951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038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457200" y="7203"/>
            <a:ext cx="6616555" cy="1135797"/>
            <a:chOff x="838200" y="7203"/>
            <a:chExt cx="6616555" cy="1135797"/>
          </a:xfrm>
        </p:grpSpPr>
        <p:sp>
          <p:nvSpPr>
            <p:cNvPr id="2" name="TextBox 1"/>
            <p:cNvSpPr txBox="1"/>
            <p:nvPr/>
          </p:nvSpPr>
          <p:spPr>
            <a:xfrm>
              <a:off x="838200" y="7203"/>
              <a:ext cx="371095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 smtClean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Bash Aliases</a:t>
              </a:r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838200" y="681335"/>
              <a:ext cx="661655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FFFF00"/>
                  </a:solidFill>
                  <a:latin typeface="Arial" pitchFamily="34" charset="0"/>
                  <a:cs typeface="Arial" pitchFamily="34" charset="0"/>
                </a:rPr>
                <a:t>Macros for Linux. Add them to your .</a:t>
              </a:r>
              <a:r>
                <a:rPr lang="en-US" sz="2400" dirty="0" smtClean="0">
                  <a:solidFill>
                    <a:srgbClr val="FFFF00"/>
                  </a:solidFill>
                  <a:latin typeface="Arial" pitchFamily="34" charset="0"/>
                  <a:cs typeface="Arial" pitchFamily="34" charset="0"/>
                </a:rPr>
                <a:t>bashrc</a:t>
              </a:r>
              <a:r>
                <a:rPr lang="en-US" sz="2400" dirty="0" smtClean="0">
                  <a:solidFill>
                    <a:srgbClr val="FFFF00"/>
                  </a:solidFill>
                  <a:latin typeface="Arial" pitchFamily="34" charset="0"/>
                  <a:cs typeface="Arial" pitchFamily="34" charset="0"/>
                </a:rPr>
                <a:t> file.</a:t>
              </a:r>
              <a:endParaRPr lang="en-US" sz="2400" dirty="0">
                <a:solidFill>
                  <a:srgbClr val="FFFF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1066800" y="1752600"/>
            <a:ext cx="6858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dirty="0" smtClean="0">
                <a:latin typeface="Courier" pitchFamily="49" charset="0"/>
                <a:cs typeface="Courier New" pitchFamily="49" charset="0"/>
              </a:rPr>
              <a:t># Safety Nets</a:t>
            </a:r>
          </a:p>
          <a:p>
            <a:pPr>
              <a:lnSpc>
                <a:spcPct val="150000"/>
              </a:lnSpc>
            </a:pPr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  <a:cs typeface="Courier New" pitchFamily="49" charset="0"/>
              </a:rPr>
              <a:t>alias </a:t>
            </a:r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  <a:cs typeface="Courier New" pitchFamily="49" charset="0"/>
              </a:rPr>
              <a:t>rm</a:t>
            </a:r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  <a:cs typeface="Courier New" pitchFamily="49" charset="0"/>
              </a:rPr>
              <a:t>='</a:t>
            </a:r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  <a:cs typeface="Courier New" pitchFamily="49" charset="0"/>
              </a:rPr>
              <a:t>rm</a:t>
            </a:r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  <a:cs typeface="Courier New" pitchFamily="49" charset="0"/>
              </a:rPr>
              <a:t> –i'</a:t>
            </a:r>
          </a:p>
          <a:p>
            <a:pPr>
              <a:lnSpc>
                <a:spcPct val="150000"/>
              </a:lnSpc>
            </a:pPr>
            <a:r>
              <a:rPr lang="en-US" sz="3200" dirty="0" smtClean="0">
                <a:latin typeface="Courier" pitchFamily="49" charset="0"/>
                <a:cs typeface="Courier New" pitchFamily="49" charset="0"/>
              </a:rPr>
              <a:t>alias mv='mv –i'</a:t>
            </a:r>
          </a:p>
          <a:p>
            <a:pPr>
              <a:lnSpc>
                <a:spcPct val="150000"/>
              </a:lnSpc>
            </a:pPr>
            <a:r>
              <a:rPr lang="en-US" sz="3200" dirty="0" smtClean="0">
                <a:latin typeface="Courier" pitchFamily="49" charset="0"/>
                <a:cs typeface="Courier New" pitchFamily="49" charset="0"/>
              </a:rPr>
              <a:t>alias </a:t>
            </a:r>
            <a:r>
              <a:rPr lang="en-US" sz="3200" dirty="0" smtClean="0">
                <a:latin typeface="Courier" pitchFamily="49" charset="0"/>
                <a:cs typeface="Courier New" pitchFamily="49" charset="0"/>
              </a:rPr>
              <a:t>cp</a:t>
            </a:r>
            <a:r>
              <a:rPr lang="en-US" sz="3200" dirty="0" smtClean="0">
                <a:latin typeface="Courier" pitchFamily="49" charset="0"/>
                <a:cs typeface="Courier New" pitchFamily="49" charset="0"/>
              </a:rPr>
              <a:t>='</a:t>
            </a:r>
            <a:r>
              <a:rPr lang="en-US" sz="3200" dirty="0" smtClean="0">
                <a:latin typeface="Courier" pitchFamily="49" charset="0"/>
                <a:cs typeface="Courier New" pitchFamily="49" charset="0"/>
              </a:rPr>
              <a:t>cp</a:t>
            </a:r>
            <a:r>
              <a:rPr lang="en-US" sz="3200" dirty="0" smtClean="0">
                <a:latin typeface="Courier" pitchFamily="49" charset="0"/>
                <a:cs typeface="Courier New" pitchFamily="49" charset="0"/>
              </a:rPr>
              <a:t> –i'</a:t>
            </a:r>
          </a:p>
          <a:p>
            <a:pPr>
              <a:lnSpc>
                <a:spcPct val="150000"/>
              </a:lnSpc>
            </a:pPr>
            <a:r>
              <a:rPr lang="en-US" sz="3200" dirty="0" smtClean="0">
                <a:latin typeface="Courier" pitchFamily="49" charset="0"/>
                <a:cs typeface="Courier New" pitchFamily="49" charset="0"/>
              </a:rPr>
              <a:t>alias dc='cd'</a:t>
            </a:r>
          </a:p>
          <a:p>
            <a:endParaRPr lang="en-US" sz="2800" dirty="0" smtClean="0">
              <a:latin typeface="Courier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7568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457200" y="7203"/>
            <a:ext cx="6616555" cy="1135797"/>
            <a:chOff x="838200" y="7203"/>
            <a:chExt cx="6616555" cy="1135797"/>
          </a:xfrm>
        </p:grpSpPr>
        <p:sp>
          <p:nvSpPr>
            <p:cNvPr id="2" name="TextBox 1"/>
            <p:cNvSpPr txBox="1"/>
            <p:nvPr/>
          </p:nvSpPr>
          <p:spPr>
            <a:xfrm>
              <a:off x="838200" y="7203"/>
              <a:ext cx="371095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 smtClean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Bash Aliases</a:t>
              </a:r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838200" y="681335"/>
              <a:ext cx="661655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FFFF00"/>
                  </a:solidFill>
                  <a:latin typeface="Arial" pitchFamily="34" charset="0"/>
                  <a:cs typeface="Arial" pitchFamily="34" charset="0"/>
                </a:rPr>
                <a:t>Macros for Linux. Add them to your .</a:t>
              </a:r>
              <a:r>
                <a:rPr lang="en-US" sz="2400" dirty="0" smtClean="0">
                  <a:solidFill>
                    <a:srgbClr val="FFFF00"/>
                  </a:solidFill>
                  <a:latin typeface="Arial" pitchFamily="34" charset="0"/>
                  <a:cs typeface="Arial" pitchFamily="34" charset="0"/>
                </a:rPr>
                <a:t>bashrc</a:t>
              </a:r>
              <a:r>
                <a:rPr lang="en-US" sz="2400" dirty="0" smtClean="0">
                  <a:solidFill>
                    <a:srgbClr val="FFFF00"/>
                  </a:solidFill>
                  <a:latin typeface="Arial" pitchFamily="34" charset="0"/>
                  <a:cs typeface="Arial" pitchFamily="34" charset="0"/>
                </a:rPr>
                <a:t> file.</a:t>
              </a:r>
              <a:endParaRPr lang="en-US" sz="2400" dirty="0">
                <a:solidFill>
                  <a:srgbClr val="FFFF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152400" y="1834277"/>
            <a:ext cx="8852103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 smtClean="0">
                <a:latin typeface="Courier" pitchFamily="49" charset="0"/>
                <a:cs typeface="Courier New" pitchFamily="49" charset="0"/>
              </a:rPr>
              <a:t># Tools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Courier" pitchFamily="49" charset="0"/>
                <a:cs typeface="Courier New" pitchFamily="49" charset="0"/>
              </a:rPr>
              <a:t>alias </a:t>
            </a:r>
            <a:r>
              <a:rPr lang="en-US" sz="2400" dirty="0" smtClean="0">
                <a:latin typeface="Courier" pitchFamily="49" charset="0"/>
                <a:cs typeface="Courier New" pitchFamily="49" charset="0"/>
              </a:rPr>
              <a:t>numusr</a:t>
            </a:r>
            <a:r>
              <a:rPr lang="en-US" sz="2400" dirty="0" smtClean="0">
                <a:latin typeface="Courier" pitchFamily="49" charset="0"/>
                <a:cs typeface="Courier New" pitchFamily="49" charset="0"/>
              </a:rPr>
              <a:t>='</a:t>
            </a:r>
            <a:r>
              <a:rPr lang="en-US" sz="2400" dirty="0" smtClean="0">
                <a:latin typeface="Courier" pitchFamily="49" charset="0"/>
                <a:cs typeface="Courier New" pitchFamily="49" charset="0"/>
              </a:rPr>
              <a:t>netstat</a:t>
            </a:r>
            <a:r>
              <a:rPr lang="en-US" sz="1200" dirty="0" smtClean="0">
                <a:latin typeface="Courier" pitchFamily="49" charset="0"/>
                <a:cs typeface="Courier New" pitchFamily="49" charset="0"/>
              </a:rPr>
              <a:t> </a:t>
            </a:r>
            <a:r>
              <a:rPr lang="en-US" sz="2400" dirty="0" smtClean="0">
                <a:latin typeface="Courier" pitchFamily="49" charset="0"/>
                <a:cs typeface="Courier New" pitchFamily="49" charset="0"/>
              </a:rPr>
              <a:t>-an</a:t>
            </a:r>
            <a:r>
              <a:rPr lang="en-US" sz="1200" dirty="0" smtClean="0">
                <a:latin typeface="Courier" pitchFamily="49" charset="0"/>
                <a:cs typeface="Courier New" pitchFamily="49" charset="0"/>
              </a:rPr>
              <a:t> </a:t>
            </a:r>
            <a:r>
              <a:rPr lang="en-US" sz="2400" dirty="0">
                <a:latin typeface="Courier" pitchFamily="49" charset="0"/>
                <a:cs typeface="Courier New" pitchFamily="49" charset="0"/>
              </a:rPr>
              <a:t>|</a:t>
            </a:r>
            <a:r>
              <a:rPr lang="en-US" sz="2400" dirty="0">
                <a:latin typeface="Courier" pitchFamily="49" charset="0"/>
                <a:cs typeface="Courier New" pitchFamily="49" charset="0"/>
              </a:rPr>
              <a:t>egrep</a:t>
            </a:r>
            <a:r>
              <a:rPr lang="en-US" sz="1200" dirty="0">
                <a:latin typeface="Courier" pitchFamily="49" charset="0"/>
                <a:cs typeface="Courier New" pitchFamily="49" charset="0"/>
              </a:rPr>
              <a:t> </a:t>
            </a:r>
            <a:r>
              <a:rPr lang="en-US" sz="2400" dirty="0">
                <a:latin typeface="Courier" pitchFamily="49" charset="0"/>
                <a:cs typeface="Courier New" pitchFamily="49" charset="0"/>
              </a:rPr>
              <a:t>"443|80</a:t>
            </a:r>
            <a:r>
              <a:rPr lang="en-US" sz="2400" dirty="0" smtClean="0">
                <a:latin typeface="Courier" pitchFamily="49" charset="0"/>
                <a:cs typeface="Courier New" pitchFamily="49" charset="0"/>
              </a:rPr>
              <a:t>"</a:t>
            </a:r>
            <a:r>
              <a:rPr lang="en-US" sz="1200" dirty="0" smtClean="0">
                <a:latin typeface="Courier" pitchFamily="49" charset="0"/>
                <a:cs typeface="Courier New" pitchFamily="49" charset="0"/>
              </a:rPr>
              <a:t> </a:t>
            </a:r>
            <a:r>
              <a:rPr lang="en-US" sz="2400" dirty="0" smtClean="0">
                <a:latin typeface="Courier" pitchFamily="49" charset="0"/>
                <a:cs typeface="Courier New" pitchFamily="49" charset="0"/>
              </a:rPr>
              <a:t>|</a:t>
            </a:r>
            <a:r>
              <a:rPr lang="en-US" sz="2400" dirty="0">
                <a:latin typeface="Courier" pitchFamily="49" charset="0"/>
                <a:cs typeface="Courier New" pitchFamily="49" charset="0"/>
              </a:rPr>
              <a:t>wc</a:t>
            </a:r>
            <a:r>
              <a:rPr lang="en-US" sz="2400" dirty="0">
                <a:latin typeface="Courier" pitchFamily="49" charset="0"/>
                <a:cs typeface="Courier New" pitchFamily="49" charset="0"/>
              </a:rPr>
              <a:t> -l'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latin typeface="Courier" pitchFamily="49" charset="0"/>
                <a:cs typeface="Courier New" pitchFamily="49" charset="0"/>
              </a:rPr>
              <a:t>alias h='history</a:t>
            </a:r>
            <a:r>
              <a:rPr lang="en-US" sz="2800" dirty="0" smtClean="0">
                <a:latin typeface="Courier" pitchFamily="49" charset="0"/>
                <a:cs typeface="Courier New" pitchFamily="49" charset="0"/>
              </a:rPr>
              <a:t>'</a:t>
            </a:r>
            <a:endParaRPr lang="en-US" sz="2800" dirty="0">
              <a:latin typeface="Courier" pitchFamily="49" charset="0"/>
              <a:cs typeface="Courier New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2800" dirty="0" smtClean="0">
                <a:latin typeface="Courier" pitchFamily="49" charset="0"/>
                <a:cs typeface="Courier New" pitchFamily="49" charset="0"/>
              </a:rPr>
              <a:t>alias </a:t>
            </a:r>
            <a:r>
              <a:rPr lang="en-US" sz="2800" dirty="0">
                <a:latin typeface="Courier" pitchFamily="49" charset="0"/>
                <a:cs typeface="Courier New" pitchFamily="49" charset="0"/>
              </a:rPr>
              <a:t>cpuinfo</a:t>
            </a:r>
            <a:r>
              <a:rPr lang="en-US" sz="2800" dirty="0">
                <a:latin typeface="Courier" pitchFamily="49" charset="0"/>
                <a:cs typeface="Courier New" pitchFamily="49" charset="0"/>
              </a:rPr>
              <a:t>=</a:t>
            </a:r>
            <a:r>
              <a:rPr lang="en-US" sz="2800" dirty="0" smtClean="0">
                <a:latin typeface="Courier" pitchFamily="49" charset="0"/>
                <a:cs typeface="Courier New" pitchFamily="49" charset="0"/>
              </a:rPr>
              <a:t>'</a:t>
            </a:r>
            <a:r>
              <a:rPr lang="en-US" sz="2800" dirty="0" smtClean="0">
                <a:latin typeface="Courier" pitchFamily="49" charset="0"/>
                <a:cs typeface="Courier New" pitchFamily="49" charset="0"/>
              </a:rPr>
              <a:t>lscpu</a:t>
            </a:r>
            <a:r>
              <a:rPr lang="en-US" sz="2800" dirty="0" smtClean="0">
                <a:latin typeface="Courier" pitchFamily="49" charset="0"/>
                <a:cs typeface="Courier New" pitchFamily="49" charset="0"/>
              </a:rPr>
              <a:t>'</a:t>
            </a:r>
            <a:endParaRPr lang="en-US" sz="2800" dirty="0">
              <a:latin typeface="Courier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0247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457200" y="7203"/>
            <a:ext cx="6616555" cy="1135797"/>
            <a:chOff x="838200" y="7203"/>
            <a:chExt cx="6616555" cy="1135797"/>
          </a:xfrm>
        </p:grpSpPr>
        <p:sp>
          <p:nvSpPr>
            <p:cNvPr id="2" name="TextBox 1"/>
            <p:cNvSpPr txBox="1"/>
            <p:nvPr/>
          </p:nvSpPr>
          <p:spPr>
            <a:xfrm>
              <a:off x="838200" y="7203"/>
              <a:ext cx="631422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 smtClean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Bash </a:t>
              </a:r>
              <a:r>
                <a:rPr lang="en-US" sz="4800" dirty="0" smtClean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Aliases - </a:t>
              </a:r>
              <a:r>
                <a:rPr lang="en-US" sz="4800" dirty="0" smtClean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numusr</a:t>
              </a:r>
              <a:endParaRPr lang="en-US" sz="48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838200" y="681335"/>
              <a:ext cx="661655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FFFF00"/>
                  </a:solidFill>
                  <a:latin typeface="Arial" pitchFamily="34" charset="0"/>
                  <a:cs typeface="Arial" pitchFamily="34" charset="0"/>
                </a:rPr>
                <a:t>Macros for Linux. Add them to your .</a:t>
              </a:r>
              <a:r>
                <a:rPr lang="en-US" sz="2400" dirty="0" smtClean="0">
                  <a:solidFill>
                    <a:srgbClr val="FFFF00"/>
                  </a:solidFill>
                  <a:latin typeface="Arial" pitchFamily="34" charset="0"/>
                  <a:cs typeface="Arial" pitchFamily="34" charset="0"/>
                </a:rPr>
                <a:t>bashrc</a:t>
              </a:r>
              <a:r>
                <a:rPr lang="en-US" sz="2400" dirty="0" smtClean="0">
                  <a:solidFill>
                    <a:srgbClr val="FFFF00"/>
                  </a:solidFill>
                  <a:latin typeface="Arial" pitchFamily="34" charset="0"/>
                  <a:cs typeface="Arial" pitchFamily="34" charset="0"/>
                </a:rPr>
                <a:t> file.</a:t>
              </a:r>
              <a:endParaRPr lang="en-US" sz="2400" dirty="0">
                <a:solidFill>
                  <a:srgbClr val="FFFF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152400" y="1401663"/>
            <a:ext cx="8852103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 smtClean="0">
                <a:latin typeface="Courier" pitchFamily="49" charset="0"/>
                <a:cs typeface="Courier New" pitchFamily="49" charset="0"/>
              </a:rPr>
              <a:t># Tools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Courier" pitchFamily="49" charset="0"/>
                <a:cs typeface="Courier New" pitchFamily="49" charset="0"/>
              </a:rPr>
              <a:t>alias </a:t>
            </a:r>
            <a:r>
              <a:rPr lang="en-US" sz="2400" dirty="0" smtClean="0">
                <a:latin typeface="Courier" pitchFamily="49" charset="0"/>
                <a:cs typeface="Courier New" pitchFamily="49" charset="0"/>
              </a:rPr>
              <a:t>numusr</a:t>
            </a:r>
            <a:r>
              <a:rPr lang="en-US" sz="2400" dirty="0" smtClean="0">
                <a:latin typeface="Courier" pitchFamily="49" charset="0"/>
                <a:cs typeface="Courier New" pitchFamily="49" charset="0"/>
              </a:rPr>
              <a:t>='</a:t>
            </a:r>
            <a:r>
              <a:rPr lang="en-US" sz="2400" dirty="0" smtClean="0">
                <a:latin typeface="Courier" pitchFamily="49" charset="0"/>
                <a:cs typeface="Courier New" pitchFamily="49" charset="0"/>
              </a:rPr>
              <a:t>netstat</a:t>
            </a:r>
            <a:r>
              <a:rPr lang="en-US" sz="1200" dirty="0" smtClean="0">
                <a:latin typeface="Courier" pitchFamily="49" charset="0"/>
                <a:cs typeface="Courier New" pitchFamily="49" charset="0"/>
              </a:rPr>
              <a:t> </a:t>
            </a:r>
            <a:r>
              <a:rPr lang="en-US" sz="2400" dirty="0" smtClean="0">
                <a:latin typeface="Courier" pitchFamily="49" charset="0"/>
                <a:cs typeface="Courier New" pitchFamily="49" charset="0"/>
              </a:rPr>
              <a:t>-an</a:t>
            </a:r>
            <a:r>
              <a:rPr lang="en-US" sz="1200" dirty="0" smtClean="0">
                <a:latin typeface="Courier" pitchFamily="49" charset="0"/>
                <a:cs typeface="Courier New" pitchFamily="49" charset="0"/>
              </a:rPr>
              <a:t> </a:t>
            </a:r>
            <a:r>
              <a:rPr lang="en-US" sz="2400" dirty="0">
                <a:latin typeface="Courier" pitchFamily="49" charset="0"/>
                <a:cs typeface="Courier New" pitchFamily="49" charset="0"/>
              </a:rPr>
              <a:t>|</a:t>
            </a:r>
            <a:r>
              <a:rPr lang="en-US" sz="2400" dirty="0">
                <a:latin typeface="Courier" pitchFamily="49" charset="0"/>
                <a:cs typeface="Courier New" pitchFamily="49" charset="0"/>
              </a:rPr>
              <a:t>egrep</a:t>
            </a:r>
            <a:r>
              <a:rPr lang="en-US" sz="1200" dirty="0">
                <a:latin typeface="Courier" pitchFamily="49" charset="0"/>
                <a:cs typeface="Courier New" pitchFamily="49" charset="0"/>
              </a:rPr>
              <a:t> </a:t>
            </a:r>
            <a:r>
              <a:rPr lang="en-US" sz="2400" dirty="0">
                <a:latin typeface="Courier" pitchFamily="49" charset="0"/>
                <a:cs typeface="Courier New" pitchFamily="49" charset="0"/>
              </a:rPr>
              <a:t>"443|80</a:t>
            </a:r>
            <a:r>
              <a:rPr lang="en-US" sz="2400" dirty="0" smtClean="0">
                <a:latin typeface="Courier" pitchFamily="49" charset="0"/>
                <a:cs typeface="Courier New" pitchFamily="49" charset="0"/>
              </a:rPr>
              <a:t>"</a:t>
            </a:r>
            <a:r>
              <a:rPr lang="en-US" sz="1200" dirty="0" smtClean="0">
                <a:latin typeface="Courier" pitchFamily="49" charset="0"/>
                <a:cs typeface="Courier New" pitchFamily="49" charset="0"/>
              </a:rPr>
              <a:t> </a:t>
            </a:r>
            <a:r>
              <a:rPr lang="en-US" sz="2400" dirty="0" smtClean="0">
                <a:latin typeface="Courier" pitchFamily="49" charset="0"/>
                <a:cs typeface="Courier New" pitchFamily="49" charset="0"/>
              </a:rPr>
              <a:t>|</a:t>
            </a:r>
            <a:r>
              <a:rPr lang="en-US" sz="2400" dirty="0">
                <a:latin typeface="Courier" pitchFamily="49" charset="0"/>
                <a:cs typeface="Courier New" pitchFamily="49" charset="0"/>
              </a:rPr>
              <a:t>wc</a:t>
            </a:r>
            <a:r>
              <a:rPr lang="en-US" sz="2400" dirty="0">
                <a:latin typeface="Courier" pitchFamily="49" charset="0"/>
                <a:cs typeface="Courier New" pitchFamily="49" charset="0"/>
              </a:rPr>
              <a:t> -l</a:t>
            </a:r>
            <a:r>
              <a:rPr lang="en-US" sz="2400" dirty="0" smtClean="0">
                <a:latin typeface="Courier" pitchFamily="49" charset="0"/>
                <a:cs typeface="Courier New" pitchFamily="49" charset="0"/>
              </a:rPr>
              <a:t>'</a:t>
            </a:r>
          </a:p>
          <a:p>
            <a:pPr>
              <a:lnSpc>
                <a:spcPct val="150000"/>
              </a:lnSpc>
            </a:pPr>
            <a:endParaRPr lang="en-US" sz="2400" dirty="0" smtClean="0">
              <a:solidFill>
                <a:srgbClr val="FFFF00"/>
              </a:solidFill>
              <a:latin typeface="Arial" pitchFamily="34" charset="0"/>
              <a:cs typeface="Arial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    Example:</a:t>
            </a:r>
            <a:endParaRPr lang="en-US" sz="2400" dirty="0">
              <a:solidFill>
                <a:srgbClr val="FFFF00"/>
              </a:solidFill>
              <a:latin typeface="Arial" pitchFamily="34" charset="0"/>
              <a:cs typeface="Arial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800" b="1" dirty="0" smtClean="0">
                <a:latin typeface="Courier" pitchFamily="49" charset="0"/>
                <a:cs typeface="Courier New" pitchFamily="49" charset="0"/>
              </a:rPr>
              <a:t>  </a:t>
            </a:r>
            <a:r>
              <a:rPr lang="en-US" sz="2800" b="1" dirty="0" smtClean="0">
                <a:latin typeface="Courier" pitchFamily="49" charset="0"/>
                <a:cs typeface="Courier New" pitchFamily="49" charset="0"/>
              </a:rPr>
              <a:t>numusr</a:t>
            </a:r>
            <a:endParaRPr lang="en-US" sz="2800" b="1" dirty="0">
              <a:latin typeface="Courier" pitchFamily="49" charset="0"/>
              <a:cs typeface="Courier New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2800" dirty="0" smtClean="0">
                <a:latin typeface="Courier" pitchFamily="49" charset="0"/>
                <a:cs typeface="Courier New" pitchFamily="49" charset="0"/>
              </a:rPr>
              <a:t>  76</a:t>
            </a:r>
          </a:p>
        </p:txBody>
      </p:sp>
    </p:spTree>
    <p:extLst>
      <p:ext uri="{BB962C8B-B14F-4D97-AF65-F5344CB8AC3E}">
        <p14:creationId xmlns:p14="http://schemas.microsoft.com/office/powerpoint/2010/main" val="2379077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457200" y="7203"/>
            <a:ext cx="6616555" cy="1135797"/>
            <a:chOff x="838200" y="7203"/>
            <a:chExt cx="6616555" cy="1135797"/>
          </a:xfrm>
        </p:grpSpPr>
        <p:sp>
          <p:nvSpPr>
            <p:cNvPr id="2" name="TextBox 1"/>
            <p:cNvSpPr txBox="1"/>
            <p:nvPr/>
          </p:nvSpPr>
          <p:spPr>
            <a:xfrm>
              <a:off x="838200" y="7203"/>
              <a:ext cx="607377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 smtClean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Bash </a:t>
              </a:r>
              <a:r>
                <a:rPr lang="en-US" sz="4800" dirty="0" smtClean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Aliases - history</a:t>
              </a:r>
              <a:endParaRPr lang="en-US" sz="48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838200" y="681335"/>
              <a:ext cx="661655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FFFF00"/>
                  </a:solidFill>
                  <a:latin typeface="Arial" pitchFamily="34" charset="0"/>
                  <a:cs typeface="Arial" pitchFamily="34" charset="0"/>
                </a:rPr>
                <a:t>Macros for Linux. Add them to your .</a:t>
              </a:r>
              <a:r>
                <a:rPr lang="en-US" sz="2400" dirty="0" smtClean="0">
                  <a:solidFill>
                    <a:srgbClr val="FFFF00"/>
                  </a:solidFill>
                  <a:latin typeface="Arial" pitchFamily="34" charset="0"/>
                  <a:cs typeface="Arial" pitchFamily="34" charset="0"/>
                </a:rPr>
                <a:t>bashrc</a:t>
              </a:r>
              <a:r>
                <a:rPr lang="en-US" sz="2400" dirty="0" smtClean="0">
                  <a:solidFill>
                    <a:srgbClr val="FFFF00"/>
                  </a:solidFill>
                  <a:latin typeface="Arial" pitchFamily="34" charset="0"/>
                  <a:cs typeface="Arial" pitchFamily="34" charset="0"/>
                </a:rPr>
                <a:t> file.</a:t>
              </a:r>
              <a:endParaRPr lang="en-US" sz="2400" dirty="0">
                <a:solidFill>
                  <a:srgbClr val="FFFF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457200" y="1397437"/>
            <a:ext cx="6143028" cy="42780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 smtClean="0">
                <a:latin typeface="Courier" pitchFamily="49" charset="0"/>
                <a:cs typeface="Courier New" pitchFamily="49" charset="0"/>
              </a:rPr>
              <a:t># Tools</a:t>
            </a:r>
          </a:p>
          <a:p>
            <a:pPr>
              <a:lnSpc>
                <a:spcPct val="150000"/>
              </a:lnSpc>
            </a:pPr>
            <a:r>
              <a:rPr lang="en-US" sz="2800" dirty="0" smtClean="0">
                <a:latin typeface="Courier" pitchFamily="49" charset="0"/>
                <a:cs typeface="Courier New" pitchFamily="49" charset="0"/>
              </a:rPr>
              <a:t>alias </a:t>
            </a:r>
            <a:r>
              <a:rPr lang="en-US" sz="2800" dirty="0">
                <a:latin typeface="Courier" pitchFamily="49" charset="0"/>
                <a:cs typeface="Courier New" pitchFamily="49" charset="0"/>
              </a:rPr>
              <a:t>h='history</a:t>
            </a:r>
            <a:r>
              <a:rPr lang="en-US" sz="2800" dirty="0" smtClean="0">
                <a:latin typeface="Courier" pitchFamily="49" charset="0"/>
                <a:cs typeface="Courier New" pitchFamily="49" charset="0"/>
              </a:rPr>
              <a:t>'</a:t>
            </a:r>
          </a:p>
          <a:p>
            <a:pPr>
              <a:lnSpc>
                <a:spcPct val="150000"/>
              </a:lnSpc>
            </a:pPr>
            <a:endParaRPr lang="en-US" sz="2800" i="1" dirty="0" smtClean="0">
              <a:solidFill>
                <a:srgbClr val="FFFF00"/>
              </a:solidFill>
              <a:latin typeface="Arial" pitchFamily="34" charset="0"/>
              <a:cs typeface="Arial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800" i="1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Records </a:t>
            </a:r>
            <a:r>
              <a:rPr lang="en-US" sz="2800" i="1" dirty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and plays back what you did</a:t>
            </a:r>
            <a:br>
              <a:rPr lang="en-US" sz="2800" i="1" dirty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</a:br>
            <a:r>
              <a:rPr lang="en-US" sz="2800" i="1" dirty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(and what other users have done)</a:t>
            </a:r>
          </a:p>
          <a:p>
            <a:pPr>
              <a:lnSpc>
                <a:spcPct val="150000"/>
              </a:lnSpc>
            </a:pPr>
            <a:r>
              <a:rPr lang="en-US" sz="2800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 </a:t>
            </a:r>
            <a:endParaRPr lang="en-US" sz="2000" dirty="0">
              <a:latin typeface="Courier" pitchFamily="49" charset="0"/>
              <a:cs typeface="Courier New" pitchFamily="49" charset="0"/>
            </a:endParaRPr>
          </a:p>
          <a:p>
            <a:r>
              <a:rPr lang="en-US" sz="2000" dirty="0" smtClean="0">
                <a:latin typeface="Courier" pitchFamily="49" charset="0"/>
                <a:cs typeface="Courier New" pitchFamily="49" charset="0"/>
              </a:rPr>
              <a:t> </a:t>
            </a:r>
            <a:endParaRPr lang="en-US" sz="2800" b="1" dirty="0">
              <a:latin typeface="Courier" pitchFamily="49" charset="0"/>
              <a:cs typeface="Courier New" pitchFamily="49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1557" y="3431756"/>
            <a:ext cx="1514547" cy="1368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817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457200" y="7203"/>
            <a:ext cx="6616555" cy="1135797"/>
            <a:chOff x="838200" y="7203"/>
            <a:chExt cx="6616555" cy="1135797"/>
          </a:xfrm>
        </p:grpSpPr>
        <p:sp>
          <p:nvSpPr>
            <p:cNvPr id="2" name="TextBox 1"/>
            <p:cNvSpPr txBox="1"/>
            <p:nvPr/>
          </p:nvSpPr>
          <p:spPr>
            <a:xfrm>
              <a:off x="838200" y="7203"/>
              <a:ext cx="607377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 smtClean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Bash </a:t>
              </a:r>
              <a:r>
                <a:rPr lang="en-US" sz="4800" dirty="0" smtClean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Aliases - history</a:t>
              </a:r>
              <a:endParaRPr lang="en-US" sz="48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838200" y="681335"/>
              <a:ext cx="661655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FFFF00"/>
                  </a:solidFill>
                  <a:latin typeface="Arial" pitchFamily="34" charset="0"/>
                  <a:cs typeface="Arial" pitchFamily="34" charset="0"/>
                </a:rPr>
                <a:t>Macros for Linux. Add them to your .</a:t>
              </a:r>
              <a:r>
                <a:rPr lang="en-US" sz="2400" dirty="0" smtClean="0">
                  <a:solidFill>
                    <a:srgbClr val="FFFF00"/>
                  </a:solidFill>
                  <a:latin typeface="Arial" pitchFamily="34" charset="0"/>
                  <a:cs typeface="Arial" pitchFamily="34" charset="0"/>
                </a:rPr>
                <a:t>bashrc</a:t>
              </a:r>
              <a:r>
                <a:rPr lang="en-US" sz="2400" dirty="0" smtClean="0">
                  <a:solidFill>
                    <a:srgbClr val="FFFF00"/>
                  </a:solidFill>
                  <a:latin typeface="Arial" pitchFamily="34" charset="0"/>
                  <a:cs typeface="Arial" pitchFamily="34" charset="0"/>
                </a:rPr>
                <a:t> file.</a:t>
              </a:r>
              <a:endParaRPr lang="en-US" sz="2400" dirty="0">
                <a:solidFill>
                  <a:srgbClr val="FFFF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228600" y="1257955"/>
            <a:ext cx="8664551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Example:</a:t>
            </a:r>
          </a:p>
          <a:p>
            <a:endParaRPr lang="en-US" sz="2400" b="1" dirty="0" smtClean="0">
              <a:solidFill>
                <a:srgbClr val="FFFF00"/>
              </a:solidFill>
              <a:latin typeface="Arial" pitchFamily="34" charset="0"/>
              <a:cs typeface="Arial" pitchFamily="34" charset="0"/>
            </a:endParaRPr>
          </a:p>
          <a:p>
            <a:r>
              <a:rPr lang="en-US" sz="2400" b="1" dirty="0" smtClean="0">
                <a:solidFill>
                  <a:srgbClr val="FFFF00"/>
                </a:solidFill>
                <a:latin typeface="Courier" pitchFamily="49" charset="0"/>
              </a:rPr>
              <a:t>h</a:t>
            </a:r>
            <a:endParaRPr lang="en-US" sz="2400" i="1" dirty="0">
              <a:solidFill>
                <a:srgbClr val="FFFF00"/>
              </a:solidFill>
              <a:latin typeface="Arial" pitchFamily="34" charset="0"/>
              <a:cs typeface="Arial" pitchFamily="34" charset="0"/>
            </a:endParaRPr>
          </a:p>
          <a:p>
            <a:r>
              <a:rPr lang="en-US" sz="2400" dirty="0" smtClean="0">
                <a:solidFill>
                  <a:srgbClr val="FFFF00"/>
                </a:solidFill>
                <a:latin typeface="Courier" pitchFamily="49" charset="0"/>
              </a:rPr>
              <a:t>8924  </a:t>
            </a:r>
            <a:r>
              <a:rPr lang="en-US" sz="2400" dirty="0">
                <a:solidFill>
                  <a:srgbClr val="FFFF00"/>
                </a:solidFill>
                <a:latin typeface="Courier" pitchFamily="49" charset="0"/>
              </a:rPr>
              <a:t>[2017-12-28 16:29:49] </a:t>
            </a:r>
            <a:r>
              <a:rPr lang="en-US" sz="2400" dirty="0">
                <a:solidFill>
                  <a:srgbClr val="FFFF00"/>
                </a:solidFill>
                <a:latin typeface="Courier" pitchFamily="49" charset="0"/>
              </a:rPr>
              <a:t>meminfo</a:t>
            </a:r>
            <a:endParaRPr lang="en-US" sz="2400" dirty="0">
              <a:solidFill>
                <a:srgbClr val="FFFF00"/>
              </a:solidFill>
              <a:latin typeface="Courier" pitchFamily="49" charset="0"/>
            </a:endParaRPr>
          </a:p>
          <a:p>
            <a:r>
              <a:rPr lang="en-US" sz="2400" dirty="0" smtClean="0">
                <a:solidFill>
                  <a:srgbClr val="FFFF00"/>
                </a:solidFill>
                <a:latin typeface="Courier" pitchFamily="49" charset="0"/>
              </a:rPr>
              <a:t>8925  </a:t>
            </a:r>
            <a:r>
              <a:rPr lang="en-US" sz="2400" dirty="0">
                <a:solidFill>
                  <a:srgbClr val="FFFF00"/>
                </a:solidFill>
                <a:latin typeface="Courier" pitchFamily="49" charset="0"/>
              </a:rPr>
              <a:t>[2017-12-28 16:52:41] </a:t>
            </a:r>
            <a:r>
              <a:rPr lang="en-US" sz="2400" dirty="0">
                <a:solidFill>
                  <a:srgbClr val="FFFF00"/>
                </a:solidFill>
                <a:latin typeface="Courier" pitchFamily="49" charset="0"/>
              </a:rPr>
              <a:t>dircmp</a:t>
            </a:r>
            <a:r>
              <a:rPr lang="en-US" sz="2400" dirty="0">
                <a:solidFill>
                  <a:srgbClr val="FFFF00"/>
                </a:solidFill>
                <a:latin typeface="Courier" pitchFamily="49" charset="0"/>
              </a:rPr>
              <a:t> </a:t>
            </a:r>
            <a:r>
              <a:rPr lang="en-US" sz="2400" dirty="0">
                <a:solidFill>
                  <a:srgbClr val="FFFF00"/>
                </a:solidFill>
                <a:latin typeface="Courier" pitchFamily="49" charset="0"/>
              </a:rPr>
              <a:t>d_one</a:t>
            </a:r>
            <a:r>
              <a:rPr lang="en-US" sz="2400" dirty="0">
                <a:solidFill>
                  <a:srgbClr val="FFFF00"/>
                </a:solidFill>
                <a:latin typeface="Courier" pitchFamily="49" charset="0"/>
              </a:rPr>
              <a:t> </a:t>
            </a:r>
            <a:r>
              <a:rPr lang="en-US" sz="2400" dirty="0">
                <a:solidFill>
                  <a:srgbClr val="FFFF00"/>
                </a:solidFill>
                <a:latin typeface="Courier" pitchFamily="49" charset="0"/>
              </a:rPr>
              <a:t>d_two</a:t>
            </a:r>
            <a:endParaRPr lang="en-US" sz="2400" dirty="0">
              <a:solidFill>
                <a:srgbClr val="FFFF00"/>
              </a:solidFill>
              <a:latin typeface="Courier" pitchFamily="49" charset="0"/>
            </a:endParaRPr>
          </a:p>
          <a:p>
            <a:r>
              <a:rPr lang="en-US" sz="2400" dirty="0" smtClean="0">
                <a:solidFill>
                  <a:srgbClr val="FFFF00"/>
                </a:solidFill>
                <a:latin typeface="Courier" pitchFamily="49" charset="0"/>
              </a:rPr>
              <a:t>8926  </a:t>
            </a:r>
            <a:r>
              <a:rPr lang="en-US" sz="2400" dirty="0">
                <a:solidFill>
                  <a:srgbClr val="FFFF00"/>
                </a:solidFill>
                <a:latin typeface="Courier" pitchFamily="49" charset="0"/>
              </a:rPr>
              <a:t>[2017-12-28 17:04:56] more .</a:t>
            </a:r>
            <a:r>
              <a:rPr lang="en-US" sz="2400" dirty="0">
                <a:solidFill>
                  <a:srgbClr val="FFFF00"/>
                </a:solidFill>
                <a:latin typeface="Courier" pitchFamily="49" charset="0"/>
              </a:rPr>
              <a:t>bashrc</a:t>
            </a:r>
            <a:endParaRPr lang="en-US" sz="2400" dirty="0">
              <a:solidFill>
                <a:srgbClr val="FFFF00"/>
              </a:solidFill>
              <a:latin typeface="Courier" pitchFamily="49" charset="0"/>
            </a:endParaRPr>
          </a:p>
          <a:p>
            <a:r>
              <a:rPr lang="en-US" sz="2400" dirty="0" smtClean="0">
                <a:solidFill>
                  <a:srgbClr val="FFFF00"/>
                </a:solidFill>
                <a:latin typeface="Courier" pitchFamily="49" charset="0"/>
              </a:rPr>
              <a:t>8927  </a:t>
            </a:r>
            <a:r>
              <a:rPr lang="en-US" sz="2400" dirty="0">
                <a:solidFill>
                  <a:srgbClr val="FFFF00"/>
                </a:solidFill>
                <a:latin typeface="Courier" pitchFamily="49" charset="0"/>
              </a:rPr>
              <a:t>[2017-12-28 17:05:49] </a:t>
            </a:r>
            <a:r>
              <a:rPr lang="en-US" sz="2400" dirty="0">
                <a:solidFill>
                  <a:srgbClr val="FFFF00"/>
                </a:solidFill>
                <a:latin typeface="Courier" pitchFamily="49" charset="0"/>
              </a:rPr>
              <a:t>ls</a:t>
            </a:r>
            <a:r>
              <a:rPr lang="en-US" sz="2400" dirty="0">
                <a:solidFill>
                  <a:srgbClr val="FFFF00"/>
                </a:solidFill>
                <a:latin typeface="Courier" pitchFamily="49" charset="0"/>
              </a:rPr>
              <a:t> /</a:t>
            </a:r>
            <a:r>
              <a:rPr lang="en-US" sz="2400" dirty="0">
                <a:solidFill>
                  <a:srgbClr val="FFFF00"/>
                </a:solidFill>
                <a:latin typeface="Courier" pitchFamily="49" charset="0"/>
              </a:rPr>
              <a:t>tmp</a:t>
            </a:r>
            <a:endParaRPr lang="en-US" sz="2400" dirty="0">
              <a:solidFill>
                <a:srgbClr val="FFFF00"/>
              </a:solidFill>
              <a:latin typeface="Courier" pitchFamily="49" charset="0"/>
            </a:endParaRPr>
          </a:p>
          <a:p>
            <a:r>
              <a:rPr lang="en-US" sz="2400" dirty="0" smtClean="0">
                <a:solidFill>
                  <a:srgbClr val="FFFF00"/>
                </a:solidFill>
                <a:latin typeface="Courier" pitchFamily="49" charset="0"/>
              </a:rPr>
              <a:t>8928  </a:t>
            </a:r>
            <a:r>
              <a:rPr lang="en-US" sz="2400" dirty="0">
                <a:solidFill>
                  <a:srgbClr val="FFFF00"/>
                </a:solidFill>
                <a:latin typeface="Courier" pitchFamily="49" charset="0"/>
              </a:rPr>
              <a:t>[2017-12-28 17:34:08] history</a:t>
            </a:r>
          </a:p>
          <a:p>
            <a:endParaRPr lang="en-US" sz="2800" dirty="0">
              <a:solidFill>
                <a:srgbClr val="FFFF00"/>
              </a:solidFill>
              <a:latin typeface="Courier" pitchFamily="49" charset="0"/>
            </a:endParaRPr>
          </a:p>
          <a:p>
            <a:r>
              <a:rPr lang="en-US" sz="2800" dirty="0">
                <a:solidFill>
                  <a:srgbClr val="FFFF00"/>
                </a:solidFill>
                <a:latin typeface="Courier" pitchFamily="49" charset="0"/>
              </a:rPr>
              <a:t> </a:t>
            </a:r>
            <a:r>
              <a:rPr lang="en-US" sz="2800" dirty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!!</a:t>
            </a:r>
            <a:r>
              <a:rPr lang="en-US" sz="2800" dirty="0">
                <a:solidFill>
                  <a:srgbClr val="FFFF00"/>
                </a:solidFill>
                <a:latin typeface="Courier" pitchFamily="49" charset="0"/>
              </a:rPr>
              <a:t>      </a:t>
            </a:r>
            <a:r>
              <a:rPr lang="en-US" sz="2800" dirty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repeats the previous command</a:t>
            </a:r>
          </a:p>
          <a:p>
            <a:r>
              <a:rPr lang="en-US" sz="2800" dirty="0">
                <a:solidFill>
                  <a:srgbClr val="FFFF00"/>
                </a:solidFill>
                <a:latin typeface="Courier" pitchFamily="49" charset="0"/>
              </a:rPr>
              <a:t> !8927  </a:t>
            </a:r>
            <a:r>
              <a:rPr lang="en-US" sz="2800" dirty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repeats command 8927</a:t>
            </a:r>
            <a:br>
              <a:rPr lang="en-US" sz="2800" dirty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</a:br>
            <a:r>
              <a:rPr lang="en-US" sz="2800" dirty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  Up/Down Arrows to scroll </a:t>
            </a:r>
            <a:r>
              <a:rPr lang="en-US" sz="2800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 </a:t>
            </a:r>
            <a:endParaRPr lang="en-US" sz="2000" dirty="0">
              <a:latin typeface="Courier" pitchFamily="49" charset="0"/>
              <a:cs typeface="Courier New" pitchFamily="49" charset="0"/>
            </a:endParaRPr>
          </a:p>
          <a:p>
            <a:r>
              <a:rPr lang="en-US" sz="2000" dirty="0" smtClean="0">
                <a:latin typeface="Courier" pitchFamily="49" charset="0"/>
                <a:cs typeface="Courier New" pitchFamily="49" charset="0"/>
              </a:rPr>
              <a:t> </a:t>
            </a:r>
            <a:endParaRPr lang="en-US" sz="2800" b="1" dirty="0">
              <a:latin typeface="Courier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8816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457200" y="7203"/>
            <a:ext cx="6616555" cy="1135797"/>
            <a:chOff x="838200" y="7203"/>
            <a:chExt cx="6616555" cy="1135797"/>
          </a:xfrm>
        </p:grpSpPr>
        <p:sp>
          <p:nvSpPr>
            <p:cNvPr id="2" name="TextBox 1"/>
            <p:cNvSpPr txBox="1"/>
            <p:nvPr/>
          </p:nvSpPr>
          <p:spPr>
            <a:xfrm>
              <a:off x="838200" y="7203"/>
              <a:ext cx="624690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 smtClean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Bash </a:t>
              </a:r>
              <a:r>
                <a:rPr lang="en-US" sz="4800" dirty="0" smtClean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Aliases - </a:t>
              </a:r>
              <a:r>
                <a:rPr lang="en-US" sz="4800" dirty="0" smtClean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cpuinfo</a:t>
              </a:r>
              <a:endParaRPr lang="en-US" sz="48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838200" y="681335"/>
              <a:ext cx="661655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FFFF00"/>
                  </a:solidFill>
                  <a:latin typeface="Arial" pitchFamily="34" charset="0"/>
                  <a:cs typeface="Arial" pitchFamily="34" charset="0"/>
                </a:rPr>
                <a:t>Macros for Linux. Add them to your .</a:t>
              </a:r>
              <a:r>
                <a:rPr lang="en-US" sz="2400" dirty="0" smtClean="0">
                  <a:solidFill>
                    <a:srgbClr val="FFFF00"/>
                  </a:solidFill>
                  <a:latin typeface="Arial" pitchFamily="34" charset="0"/>
                  <a:cs typeface="Arial" pitchFamily="34" charset="0"/>
                </a:rPr>
                <a:t>bashrc</a:t>
              </a:r>
              <a:r>
                <a:rPr lang="en-US" sz="2400" dirty="0" smtClean="0">
                  <a:solidFill>
                    <a:srgbClr val="FFFF00"/>
                  </a:solidFill>
                  <a:latin typeface="Arial" pitchFamily="34" charset="0"/>
                  <a:cs typeface="Arial" pitchFamily="34" charset="0"/>
                </a:rPr>
                <a:t> file.</a:t>
              </a:r>
              <a:endParaRPr lang="en-US" sz="2400" dirty="0">
                <a:solidFill>
                  <a:srgbClr val="FFFF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838200" y="1143000"/>
            <a:ext cx="5285421" cy="53553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 smtClean="0">
                <a:latin typeface="Courier" pitchFamily="49" charset="0"/>
                <a:cs typeface="Courier New" pitchFamily="49" charset="0"/>
              </a:rPr>
              <a:t># Tools</a:t>
            </a:r>
          </a:p>
          <a:p>
            <a:pPr>
              <a:lnSpc>
                <a:spcPct val="150000"/>
              </a:lnSpc>
            </a:pPr>
            <a:r>
              <a:rPr lang="en-US" sz="2800" dirty="0" smtClean="0">
                <a:latin typeface="Courier" pitchFamily="49" charset="0"/>
                <a:cs typeface="Courier New" pitchFamily="49" charset="0"/>
              </a:rPr>
              <a:t>alias </a:t>
            </a:r>
            <a:r>
              <a:rPr lang="en-US" sz="2800" dirty="0">
                <a:latin typeface="Courier" pitchFamily="49" charset="0"/>
                <a:cs typeface="Courier New" pitchFamily="49" charset="0"/>
              </a:rPr>
              <a:t>cpuinfo</a:t>
            </a:r>
            <a:r>
              <a:rPr lang="en-US" sz="2800" dirty="0">
                <a:latin typeface="Courier" pitchFamily="49" charset="0"/>
                <a:cs typeface="Courier New" pitchFamily="49" charset="0"/>
              </a:rPr>
              <a:t>=</a:t>
            </a:r>
            <a:r>
              <a:rPr lang="en-US" sz="2800" dirty="0" smtClean="0">
                <a:latin typeface="Courier" pitchFamily="49" charset="0"/>
                <a:cs typeface="Courier New" pitchFamily="49" charset="0"/>
              </a:rPr>
              <a:t>'</a:t>
            </a:r>
            <a:r>
              <a:rPr lang="en-US" sz="2800" dirty="0" smtClean="0">
                <a:latin typeface="Courier" pitchFamily="49" charset="0"/>
                <a:cs typeface="Courier New" pitchFamily="49" charset="0"/>
              </a:rPr>
              <a:t>lscpu</a:t>
            </a:r>
            <a:r>
              <a:rPr lang="en-US" sz="2800" dirty="0" smtClean="0">
                <a:latin typeface="Courier" pitchFamily="49" charset="0"/>
                <a:cs typeface="Courier New" pitchFamily="49" charset="0"/>
              </a:rPr>
              <a:t>'</a:t>
            </a:r>
          </a:p>
          <a:p>
            <a:pPr>
              <a:lnSpc>
                <a:spcPct val="150000"/>
              </a:lnSpc>
            </a:pPr>
            <a:r>
              <a:rPr lang="en-US" sz="2800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Example:</a:t>
            </a:r>
          </a:p>
          <a:p>
            <a:r>
              <a:rPr lang="en-US" b="1" dirty="0" smtClean="0">
                <a:latin typeface="Courier" pitchFamily="49" charset="0"/>
                <a:cs typeface="Courier New" pitchFamily="49" charset="0"/>
              </a:rPr>
              <a:t>lscpu</a:t>
            </a:r>
            <a:r>
              <a:rPr lang="en-US" dirty="0" smtClean="0">
                <a:latin typeface="Courier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" pitchFamily="49" charset="0"/>
                <a:cs typeface="Courier New" pitchFamily="49" charset="0"/>
              </a:rPr>
            </a:br>
            <a:r>
              <a:rPr lang="en-US" dirty="0" smtClean="0">
                <a:latin typeface="Courier" pitchFamily="49" charset="0"/>
                <a:cs typeface="Courier New" pitchFamily="49" charset="0"/>
              </a:rPr>
              <a:t>Architecture</a:t>
            </a:r>
            <a:r>
              <a:rPr lang="en-US" dirty="0">
                <a:latin typeface="Courier" pitchFamily="49" charset="0"/>
                <a:cs typeface="Courier New" pitchFamily="49" charset="0"/>
              </a:rPr>
              <a:t>:          x86_64</a:t>
            </a:r>
          </a:p>
          <a:p>
            <a:r>
              <a:rPr lang="en-US" dirty="0">
                <a:latin typeface="Courier" pitchFamily="49" charset="0"/>
                <a:cs typeface="Courier New" pitchFamily="49" charset="0"/>
              </a:rPr>
              <a:t>CPU op-mode(s):        32-bit, 64-bit</a:t>
            </a:r>
          </a:p>
          <a:p>
            <a:r>
              <a:rPr lang="en-US" dirty="0">
                <a:latin typeface="Courier" pitchFamily="49" charset="0"/>
                <a:cs typeface="Courier New" pitchFamily="49" charset="0"/>
              </a:rPr>
              <a:t>Byte Order:            Little Endian</a:t>
            </a:r>
          </a:p>
          <a:p>
            <a:r>
              <a:rPr lang="en-US" dirty="0">
                <a:latin typeface="Courier" pitchFamily="49" charset="0"/>
                <a:cs typeface="Courier New" pitchFamily="49" charset="0"/>
              </a:rPr>
              <a:t>CPU(s):                10</a:t>
            </a:r>
          </a:p>
          <a:p>
            <a:r>
              <a:rPr lang="en-US" dirty="0">
                <a:latin typeface="Courier" pitchFamily="49" charset="0"/>
                <a:cs typeface="Courier New" pitchFamily="49" charset="0"/>
              </a:rPr>
              <a:t>On-line CPU(s) list:   0-9</a:t>
            </a:r>
          </a:p>
          <a:p>
            <a:r>
              <a:rPr lang="en-US" dirty="0">
                <a:latin typeface="Courier" pitchFamily="49" charset="0"/>
                <a:cs typeface="Courier New" pitchFamily="49" charset="0"/>
              </a:rPr>
              <a:t>Thread(s) per core:    1</a:t>
            </a:r>
          </a:p>
          <a:p>
            <a:r>
              <a:rPr lang="en-US" dirty="0">
                <a:latin typeface="Courier" pitchFamily="49" charset="0"/>
                <a:cs typeface="Courier New" pitchFamily="49" charset="0"/>
              </a:rPr>
              <a:t>Core(s) per socket:    1</a:t>
            </a:r>
          </a:p>
          <a:p>
            <a:r>
              <a:rPr lang="en-US" dirty="0">
                <a:latin typeface="Courier" pitchFamily="49" charset="0"/>
                <a:cs typeface="Courier New" pitchFamily="49" charset="0"/>
              </a:rPr>
              <a:t>Socket(s):             10</a:t>
            </a:r>
          </a:p>
          <a:p>
            <a:r>
              <a:rPr lang="en-US" dirty="0">
                <a:latin typeface="Courier" pitchFamily="49" charset="0"/>
                <a:cs typeface="Courier New" pitchFamily="49" charset="0"/>
              </a:rPr>
              <a:t>NUMA node(s):          2</a:t>
            </a:r>
          </a:p>
          <a:p>
            <a:r>
              <a:rPr lang="en-US" dirty="0">
                <a:latin typeface="Courier" pitchFamily="49" charset="0"/>
                <a:cs typeface="Courier New" pitchFamily="49" charset="0"/>
              </a:rPr>
              <a:t>Vendor ID:             </a:t>
            </a:r>
            <a:r>
              <a:rPr lang="en-US" dirty="0">
                <a:latin typeface="Courier" pitchFamily="49" charset="0"/>
                <a:cs typeface="Courier New" pitchFamily="49" charset="0"/>
              </a:rPr>
              <a:t>GenuineIntel</a:t>
            </a:r>
            <a:endParaRPr lang="en-US" dirty="0">
              <a:latin typeface="Courier" pitchFamily="49" charset="0"/>
              <a:cs typeface="Courier New" pitchFamily="49" charset="0"/>
            </a:endParaRPr>
          </a:p>
          <a:p>
            <a:r>
              <a:rPr lang="en-US" i="1" dirty="0" smtClean="0">
                <a:latin typeface="Arial" pitchFamily="34" charset="0"/>
                <a:cs typeface="Arial" pitchFamily="34" charset="0"/>
              </a:rPr>
              <a:t>lots </a:t>
            </a:r>
            <a:r>
              <a:rPr lang="en-US" i="1" dirty="0" smtClean="0">
                <a:latin typeface="Arial" pitchFamily="34" charset="0"/>
                <a:cs typeface="Arial" pitchFamily="34" charset="0"/>
              </a:rPr>
              <a:t>lots</a:t>
            </a:r>
            <a:r>
              <a:rPr lang="en-US" i="1" dirty="0" smtClean="0">
                <a:latin typeface="Arial" pitchFamily="34" charset="0"/>
                <a:cs typeface="Arial" pitchFamily="34" charset="0"/>
              </a:rPr>
              <a:t> more . . .</a:t>
            </a:r>
            <a:endParaRPr lang="en-US" i="1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9978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09944" y="1143000"/>
            <a:ext cx="4419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Charles Jackson</a:t>
            </a:r>
          </a:p>
          <a:p>
            <a:r>
              <a:rPr lang="en-US" sz="32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Senior Web Manager</a:t>
            </a:r>
          </a:p>
          <a:p>
            <a:r>
              <a:rPr lang="en-US" sz="32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Fujifilm SonoSite</a:t>
            </a:r>
            <a:endParaRPr lang="en-US" sz="3200" b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09944" y="3810000"/>
            <a:ext cx="7348487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Arial" pitchFamily="34" charset="0"/>
                <a:cs typeface="Arial" pitchFamily="34" charset="0"/>
              </a:rPr>
              <a:t>Since 1985, I’ve built tools on BSD 4.13, </a:t>
            </a:r>
            <a:br>
              <a:rPr lang="en-US" sz="2800" dirty="0" smtClean="0">
                <a:latin typeface="Arial" pitchFamily="34" charset="0"/>
                <a:cs typeface="Arial" pitchFamily="34" charset="0"/>
              </a:rPr>
            </a:br>
            <a:r>
              <a:rPr lang="en-US" sz="2800" dirty="0" smtClean="0">
                <a:latin typeface="Arial" pitchFamily="34" charset="0"/>
                <a:cs typeface="Arial" pitchFamily="34" charset="0"/>
              </a:rPr>
              <a:t>Unix SVR4, Solaris 2 through 11, AIX, Linux, </a:t>
            </a:r>
            <a:br>
              <a:rPr lang="en-US" sz="2800" dirty="0" smtClean="0">
                <a:latin typeface="Arial" pitchFamily="34" charset="0"/>
                <a:cs typeface="Arial" pitchFamily="34" charset="0"/>
              </a:rPr>
            </a:br>
            <a:r>
              <a:rPr lang="en-US" sz="2800" dirty="0" smtClean="0">
                <a:latin typeface="Arial" pitchFamily="34" charset="0"/>
                <a:cs typeface="Arial" pitchFamily="34" charset="0"/>
              </a:rPr>
              <a:t>Darwin, </a:t>
            </a:r>
            <a:r>
              <a:rPr lang="en-US" sz="2800" dirty="0" smtClean="0">
                <a:latin typeface="Arial" pitchFamily="34" charset="0"/>
                <a:cs typeface="Arial" pitchFamily="34" charset="0"/>
              </a:rPr>
              <a:t>Irix</a:t>
            </a:r>
            <a:r>
              <a:rPr lang="en-US" sz="2800" dirty="0" smtClean="0">
                <a:latin typeface="Arial" pitchFamily="34" charset="0"/>
                <a:cs typeface="Arial" pitchFamily="34" charset="0"/>
              </a:rPr>
              <a:t>, </a:t>
            </a:r>
            <a:r>
              <a:rPr lang="en-US" sz="2800" dirty="0" smtClean="0">
                <a:latin typeface="Arial" pitchFamily="34" charset="0"/>
                <a:cs typeface="Arial" pitchFamily="34" charset="0"/>
              </a:rPr>
              <a:t>Compuserve</a:t>
            </a:r>
            <a:r>
              <a:rPr lang="en-US" sz="2800" dirty="0" smtClean="0">
                <a:latin typeface="Arial" pitchFamily="34" charset="0"/>
                <a:cs typeface="Arial" pitchFamily="34" charset="0"/>
              </a:rPr>
              <a:t> GIS,</a:t>
            </a:r>
            <a:br>
              <a:rPr lang="en-US" sz="2800" dirty="0" smtClean="0">
                <a:latin typeface="Arial" pitchFamily="34" charset="0"/>
                <a:cs typeface="Arial" pitchFamily="34" charset="0"/>
              </a:rPr>
            </a:br>
            <a:r>
              <a:rPr lang="en-US" sz="2800" dirty="0" smtClean="0">
                <a:latin typeface="Arial" pitchFamily="34" charset="0"/>
                <a:cs typeface="Arial" pitchFamily="34" charset="0"/>
              </a:rPr>
              <a:t>and Atari DOS/TOS command-line systems.</a:t>
            </a:r>
            <a:endParaRPr lang="en-US" sz="28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400" y="438705"/>
            <a:ext cx="2286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379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03187" y="381000"/>
            <a:ext cx="758573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Bash </a:t>
            </a:r>
            <a:r>
              <a:rPr lang="en-US" sz="48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Functions – dos2unix</a:t>
            </a:r>
            <a:endParaRPr lang="en-US" sz="4800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  <a:p>
            <a:r>
              <a:rPr lang="en-US" sz="2400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May also be added to your .</a:t>
            </a:r>
            <a:r>
              <a:rPr lang="en-US" sz="2400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bashrc</a:t>
            </a:r>
            <a:r>
              <a:rPr lang="en-US" sz="2400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 file</a:t>
            </a:r>
            <a:endParaRPr lang="en-US" sz="2400" dirty="0">
              <a:solidFill>
                <a:srgbClr val="FFFF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22665" y="2100858"/>
            <a:ext cx="9052931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Courier" pitchFamily="49" charset="0"/>
                <a:cs typeface="Courier New" pitchFamily="49" charset="0"/>
              </a:rPr>
              <a:t># Convert MS-DOS line endings to Unix</a:t>
            </a:r>
          </a:p>
          <a:p>
            <a:r>
              <a:rPr lang="en-US" sz="2800" dirty="0" smtClean="0">
                <a:latin typeface="Courier" pitchFamily="49" charset="0"/>
                <a:cs typeface="Courier New" pitchFamily="49" charset="0"/>
              </a:rPr>
              <a:t>dos2unix</a:t>
            </a:r>
            <a:r>
              <a:rPr lang="en-US" sz="2800" dirty="0">
                <a:latin typeface="Courier" pitchFamily="49" charset="0"/>
                <a:cs typeface="Courier New" pitchFamily="49" charset="0"/>
              </a:rPr>
              <a:t>()</a:t>
            </a:r>
            <a:r>
              <a:rPr lang="en-US" sz="1000" dirty="0">
                <a:latin typeface="Courier" pitchFamily="49" charset="0"/>
                <a:cs typeface="Courier New" pitchFamily="49" charset="0"/>
              </a:rPr>
              <a:t> </a:t>
            </a:r>
            <a:r>
              <a:rPr lang="en-US" sz="2800" dirty="0">
                <a:latin typeface="Courier" pitchFamily="49" charset="0"/>
                <a:cs typeface="Courier New" pitchFamily="49" charset="0"/>
              </a:rPr>
              <a:t>{</a:t>
            </a:r>
            <a:r>
              <a:rPr lang="en-US" sz="1000" dirty="0">
                <a:latin typeface="Courier" pitchFamily="49" charset="0"/>
                <a:cs typeface="Courier New" pitchFamily="49" charset="0"/>
              </a:rPr>
              <a:t> </a:t>
            </a:r>
            <a:r>
              <a:rPr lang="en-US" sz="2800" dirty="0" smtClean="0">
                <a:latin typeface="Courier" pitchFamily="49" charset="0"/>
                <a:cs typeface="Courier New" pitchFamily="49" charset="0"/>
              </a:rPr>
              <a:t>cat</a:t>
            </a:r>
            <a:r>
              <a:rPr lang="en-US" sz="1000" dirty="0" smtClean="0">
                <a:latin typeface="Courier" pitchFamily="49" charset="0"/>
                <a:cs typeface="Courier New" pitchFamily="49" charset="0"/>
              </a:rPr>
              <a:t> </a:t>
            </a:r>
            <a:r>
              <a:rPr lang="en-US" sz="2800" dirty="0">
                <a:latin typeface="Courier" pitchFamily="49" charset="0"/>
                <a:cs typeface="Courier New" pitchFamily="49" charset="0"/>
              </a:rPr>
              <a:t>$1</a:t>
            </a:r>
            <a:r>
              <a:rPr lang="en-US" sz="1000" dirty="0">
                <a:latin typeface="Courier" pitchFamily="49" charset="0"/>
                <a:cs typeface="Courier New" pitchFamily="49" charset="0"/>
              </a:rPr>
              <a:t> </a:t>
            </a:r>
            <a:r>
              <a:rPr lang="en-US" sz="2800" dirty="0">
                <a:latin typeface="Courier" pitchFamily="49" charset="0"/>
                <a:cs typeface="Courier New" pitchFamily="49" charset="0"/>
              </a:rPr>
              <a:t>|</a:t>
            </a:r>
            <a:r>
              <a:rPr lang="en-US" sz="1000" dirty="0">
                <a:latin typeface="Courier" pitchFamily="49" charset="0"/>
                <a:cs typeface="Courier New" pitchFamily="49" charset="0"/>
              </a:rPr>
              <a:t> </a:t>
            </a:r>
            <a:r>
              <a:rPr lang="en-US" sz="2800" dirty="0">
                <a:latin typeface="Courier" pitchFamily="49" charset="0"/>
                <a:cs typeface="Courier New" pitchFamily="49" charset="0"/>
              </a:rPr>
              <a:t>tr</a:t>
            </a:r>
            <a:r>
              <a:rPr lang="en-US" sz="1000" dirty="0">
                <a:latin typeface="Courier" pitchFamily="49" charset="0"/>
                <a:cs typeface="Courier New" pitchFamily="49" charset="0"/>
              </a:rPr>
              <a:t> </a:t>
            </a:r>
            <a:r>
              <a:rPr lang="en-US" sz="2800" dirty="0">
                <a:latin typeface="Courier" pitchFamily="49" charset="0"/>
                <a:cs typeface="Courier New" pitchFamily="49" charset="0"/>
              </a:rPr>
              <a:t>-d</a:t>
            </a:r>
            <a:r>
              <a:rPr lang="en-US" sz="1000" dirty="0">
                <a:latin typeface="Courier" pitchFamily="49" charset="0"/>
                <a:cs typeface="Courier New" pitchFamily="49" charset="0"/>
              </a:rPr>
              <a:t> </a:t>
            </a:r>
            <a:r>
              <a:rPr lang="en-US" sz="2800" dirty="0">
                <a:latin typeface="Courier" pitchFamily="49" charset="0"/>
                <a:cs typeface="Courier New" pitchFamily="49" charset="0"/>
              </a:rPr>
              <a:t>'\015'</a:t>
            </a:r>
            <a:r>
              <a:rPr lang="en-US" sz="1000" dirty="0">
                <a:latin typeface="Courier" pitchFamily="49" charset="0"/>
                <a:cs typeface="Courier New" pitchFamily="49" charset="0"/>
              </a:rPr>
              <a:t> </a:t>
            </a:r>
            <a:r>
              <a:rPr lang="en-US" sz="2800" dirty="0">
                <a:latin typeface="Courier" pitchFamily="49" charset="0"/>
                <a:cs typeface="Courier New" pitchFamily="49" charset="0"/>
              </a:rPr>
              <a:t>&gt;</a:t>
            </a:r>
            <a:r>
              <a:rPr lang="en-US" sz="1000" dirty="0">
                <a:latin typeface="Courier" pitchFamily="49" charset="0"/>
                <a:cs typeface="Courier New" pitchFamily="49" charset="0"/>
              </a:rPr>
              <a:t> </a:t>
            </a:r>
            <a:r>
              <a:rPr lang="en-US" sz="2800" dirty="0">
                <a:latin typeface="Courier" pitchFamily="49" charset="0"/>
                <a:cs typeface="Courier New" pitchFamily="49" charset="0"/>
              </a:rPr>
              <a:t>$2</a:t>
            </a:r>
            <a:r>
              <a:rPr lang="en-US" sz="1000" dirty="0">
                <a:latin typeface="Courier" pitchFamily="49" charset="0"/>
                <a:cs typeface="Courier New" pitchFamily="49" charset="0"/>
              </a:rPr>
              <a:t> </a:t>
            </a:r>
            <a:r>
              <a:rPr lang="en-US" sz="2800" dirty="0" smtClean="0">
                <a:latin typeface="Courier" pitchFamily="49" charset="0"/>
                <a:cs typeface="Courier New" pitchFamily="49" charset="0"/>
              </a:rPr>
              <a:t>;}</a:t>
            </a:r>
          </a:p>
          <a:p>
            <a:endParaRPr lang="en-US" sz="2800" dirty="0">
              <a:latin typeface="Courier" pitchFamily="49" charset="0"/>
              <a:cs typeface="Courier New" pitchFamily="49" charset="0"/>
            </a:endParaRPr>
          </a:p>
          <a:p>
            <a:r>
              <a:rPr lang="en-US" sz="2800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Example:</a:t>
            </a:r>
          </a:p>
          <a:p>
            <a:endParaRPr lang="en-US" sz="2800" dirty="0" smtClean="0">
              <a:latin typeface="Courier" pitchFamily="49" charset="0"/>
              <a:cs typeface="Courier New" pitchFamily="49" charset="0"/>
            </a:endParaRPr>
          </a:p>
          <a:p>
            <a:r>
              <a:rPr lang="en-US" sz="2800" dirty="0" smtClean="0">
                <a:latin typeface="Courier" pitchFamily="49" charset="0"/>
                <a:cs typeface="Courier New" pitchFamily="49" charset="0"/>
              </a:rPr>
              <a:t>dos2unix default.htm    index.html</a:t>
            </a:r>
          </a:p>
          <a:p>
            <a:r>
              <a:rPr lang="en-US" sz="2400" i="1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                     Existing MS-DOS file        New Unix file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9183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03187" y="381000"/>
            <a:ext cx="682911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Bash </a:t>
            </a:r>
            <a:r>
              <a:rPr lang="en-US" sz="48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Functions - </a:t>
            </a:r>
            <a:r>
              <a:rPr lang="en-US" sz="48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dircmp</a:t>
            </a:r>
            <a:endParaRPr lang="en-US" sz="4800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  <a:p>
            <a:r>
              <a:rPr lang="en-US" sz="2400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May also be added to your .</a:t>
            </a:r>
            <a:r>
              <a:rPr lang="en-US" sz="2400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bashrc</a:t>
            </a:r>
            <a:r>
              <a:rPr lang="en-US" sz="2400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 file</a:t>
            </a:r>
            <a:endParaRPr lang="en-US" sz="2400" dirty="0">
              <a:solidFill>
                <a:srgbClr val="FFFF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4800" y="1676400"/>
            <a:ext cx="8411735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Courier" pitchFamily="49" charset="0"/>
                <a:cs typeface="Courier New" pitchFamily="49" charset="0"/>
              </a:rPr>
              <a:t># Recursively compare two directories</a:t>
            </a:r>
            <a:endParaRPr lang="en-US" sz="2800" dirty="0">
              <a:latin typeface="Courier" pitchFamily="49" charset="0"/>
              <a:cs typeface="Courier New" pitchFamily="49" charset="0"/>
            </a:endParaRPr>
          </a:p>
          <a:p>
            <a:r>
              <a:rPr lang="en-US" sz="2800" dirty="0" smtClean="0">
                <a:latin typeface="Courier" pitchFamily="49" charset="0"/>
                <a:cs typeface="Courier New" pitchFamily="49" charset="0"/>
              </a:rPr>
              <a:t>dircmp</a:t>
            </a:r>
            <a:r>
              <a:rPr lang="en-US" sz="2800" dirty="0">
                <a:latin typeface="Courier" pitchFamily="49" charset="0"/>
                <a:cs typeface="Courier New" pitchFamily="49" charset="0"/>
              </a:rPr>
              <a:t>() </a:t>
            </a:r>
            <a:r>
              <a:rPr lang="en-US" sz="2800" dirty="0" smtClean="0">
                <a:latin typeface="Courier" pitchFamily="49" charset="0"/>
                <a:cs typeface="Courier New" pitchFamily="49" charset="0"/>
              </a:rPr>
              <a:t>{ diff </a:t>
            </a:r>
            <a:r>
              <a:rPr lang="en-US" sz="2800" dirty="0">
                <a:latin typeface="Courier" pitchFamily="49" charset="0"/>
                <a:cs typeface="Courier New" pitchFamily="49" charset="0"/>
              </a:rPr>
              <a:t>-</a:t>
            </a:r>
            <a:r>
              <a:rPr lang="en-US" sz="2800" dirty="0" smtClean="0">
                <a:latin typeface="Courier" pitchFamily="49" charset="0"/>
                <a:cs typeface="Courier New" pitchFamily="49" charset="0"/>
              </a:rPr>
              <a:t>qr</a:t>
            </a:r>
            <a:r>
              <a:rPr lang="en-US" sz="2800" dirty="0" smtClean="0">
                <a:latin typeface="Courier" pitchFamily="49" charset="0"/>
                <a:cs typeface="Courier New" pitchFamily="49" charset="0"/>
              </a:rPr>
              <a:t> </a:t>
            </a:r>
            <a:r>
              <a:rPr lang="en-US" sz="2800" dirty="0">
                <a:latin typeface="Courier" pitchFamily="49" charset="0"/>
                <a:cs typeface="Courier New" pitchFamily="49" charset="0"/>
              </a:rPr>
              <a:t>$1 $2 </a:t>
            </a:r>
            <a:r>
              <a:rPr lang="en-US" sz="2800" dirty="0" smtClean="0">
                <a:latin typeface="Courier" pitchFamily="49" charset="0"/>
                <a:cs typeface="Courier New" pitchFamily="49" charset="0"/>
              </a:rPr>
              <a:t>;}</a:t>
            </a:r>
          </a:p>
          <a:p>
            <a:endParaRPr lang="en-US" sz="2800" dirty="0" smtClean="0">
              <a:latin typeface="Courier" pitchFamily="49" charset="0"/>
              <a:cs typeface="Courier New" pitchFamily="49" charset="0"/>
            </a:endParaRPr>
          </a:p>
          <a:p>
            <a:r>
              <a:rPr lang="en-US" sz="2800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Example with directories called </a:t>
            </a:r>
            <a:r>
              <a:rPr lang="en-US" sz="2800" i="1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foo</a:t>
            </a:r>
            <a:r>
              <a:rPr lang="en-US" sz="2800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 and </a:t>
            </a:r>
            <a:r>
              <a:rPr lang="en-US" sz="2800" i="1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bar:</a:t>
            </a:r>
          </a:p>
          <a:p>
            <a:endParaRPr lang="en-US" sz="2800" i="1" dirty="0" smtClean="0">
              <a:solidFill>
                <a:srgbClr val="FFFF00"/>
              </a:solidFill>
              <a:latin typeface="Arial" pitchFamily="34" charset="0"/>
              <a:cs typeface="Arial" pitchFamily="34" charset="0"/>
            </a:endParaRPr>
          </a:p>
          <a:p>
            <a:r>
              <a:rPr lang="en-US" sz="2400" b="1" dirty="0">
                <a:latin typeface="Courier" pitchFamily="49" charset="0"/>
                <a:cs typeface="Courier New" pitchFamily="49" charset="0"/>
              </a:rPr>
              <a:t>dircmp</a:t>
            </a:r>
            <a:r>
              <a:rPr lang="en-US" sz="2400" b="1" dirty="0">
                <a:latin typeface="Courier" pitchFamily="49" charset="0"/>
                <a:cs typeface="Courier New" pitchFamily="49" charset="0"/>
              </a:rPr>
              <a:t> foo bar</a:t>
            </a:r>
          </a:p>
          <a:p>
            <a:endParaRPr lang="en-US" sz="2400" dirty="0" smtClean="0">
              <a:latin typeface="Courier" pitchFamily="49" charset="0"/>
              <a:cs typeface="Courier New" pitchFamily="49" charset="0"/>
            </a:endParaRPr>
          </a:p>
          <a:p>
            <a:r>
              <a:rPr lang="en-US" sz="2400" dirty="0" smtClean="0">
                <a:latin typeface="Courier" pitchFamily="49" charset="0"/>
                <a:cs typeface="Courier New" pitchFamily="49" charset="0"/>
              </a:rPr>
              <a:t>Only </a:t>
            </a:r>
            <a:r>
              <a:rPr lang="en-US" sz="2400" dirty="0">
                <a:latin typeface="Courier" pitchFamily="49" charset="0"/>
                <a:cs typeface="Courier New" pitchFamily="49" charset="0"/>
              </a:rPr>
              <a:t>in bar: </a:t>
            </a:r>
            <a:r>
              <a:rPr lang="en-US" sz="2400" dirty="0">
                <a:latin typeface="Courier" pitchFamily="49" charset="0"/>
                <a:cs typeface="Courier New" pitchFamily="49" charset="0"/>
              </a:rPr>
              <a:t>file.bin</a:t>
            </a:r>
            <a:endParaRPr lang="en-US" sz="2400" dirty="0">
              <a:latin typeface="Courier" pitchFamily="49" charset="0"/>
              <a:cs typeface="Courier New" pitchFamily="49" charset="0"/>
            </a:endParaRPr>
          </a:p>
          <a:p>
            <a:r>
              <a:rPr lang="en-US" sz="2400" dirty="0">
                <a:latin typeface="Courier" pitchFamily="49" charset="0"/>
                <a:cs typeface="Courier New" pitchFamily="49" charset="0"/>
              </a:rPr>
              <a:t>Only in foo: hello.txt</a:t>
            </a:r>
          </a:p>
          <a:p>
            <a:r>
              <a:rPr lang="en-US" sz="2400" dirty="0">
                <a:latin typeface="Courier" pitchFamily="49" charset="0"/>
                <a:cs typeface="Courier New" pitchFamily="49" charset="0"/>
              </a:rPr>
              <a:t>Files foo/name.txt and bar/name.txt </a:t>
            </a:r>
            <a:r>
              <a:rPr lang="en-US" sz="2400" dirty="0" smtClean="0">
                <a:latin typeface="Courier" pitchFamily="49" charset="0"/>
                <a:cs typeface="Courier New" pitchFamily="49" charset="0"/>
              </a:rPr>
              <a:t>differ</a:t>
            </a:r>
          </a:p>
          <a:p>
            <a:endParaRPr lang="en-US" sz="2400" dirty="0">
              <a:latin typeface="Courier" pitchFamily="49" charset="0"/>
              <a:cs typeface="Courier New" pitchFamily="49" charset="0"/>
            </a:endParaRPr>
          </a:p>
          <a:p>
            <a:r>
              <a:rPr lang="en-US" sz="2800" i="1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           (only the differences are printed)</a:t>
            </a:r>
            <a:endParaRPr lang="en-US" sz="2800" i="1" dirty="0">
              <a:solidFill>
                <a:srgbClr val="FFFF0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44278">
            <a:off x="7175614" y="543704"/>
            <a:ext cx="1915873" cy="874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261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03187" y="381000"/>
            <a:ext cx="764036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Bash </a:t>
            </a:r>
            <a:r>
              <a:rPr lang="en-US" sz="48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Functions - </a:t>
            </a:r>
            <a:r>
              <a:rPr lang="en-US" sz="48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dircmpdiff</a:t>
            </a:r>
            <a:endParaRPr lang="en-US" sz="4800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  <a:p>
            <a:r>
              <a:rPr lang="en-US" sz="2400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May also be added to your .</a:t>
            </a:r>
            <a:r>
              <a:rPr lang="en-US" sz="2400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bashrc</a:t>
            </a:r>
            <a:r>
              <a:rPr lang="en-US" sz="2400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 file</a:t>
            </a:r>
            <a:endParaRPr lang="en-US" sz="2400" dirty="0">
              <a:solidFill>
                <a:srgbClr val="FFFF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22665" y="1799272"/>
            <a:ext cx="9052931" cy="455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Courier" pitchFamily="49" charset="0"/>
                <a:cs typeface="Courier New" pitchFamily="49" charset="0"/>
              </a:rPr>
              <a:t># </a:t>
            </a:r>
            <a:r>
              <a:rPr lang="en-US" sz="2800" dirty="0" smtClean="0">
                <a:latin typeface="Courier" pitchFamily="49" charset="0"/>
                <a:cs typeface="Courier New" pitchFamily="49" charset="0"/>
              </a:rPr>
              <a:t>dircmp</a:t>
            </a:r>
            <a:r>
              <a:rPr lang="en-US" sz="2800" dirty="0" smtClean="0">
                <a:latin typeface="Courier" pitchFamily="49" charset="0"/>
                <a:cs typeface="Courier New" pitchFamily="49" charset="0"/>
              </a:rPr>
              <a:t>, in </a:t>
            </a:r>
            <a:r>
              <a:rPr lang="en-US" sz="2800" i="1" dirty="0" smtClean="0">
                <a:latin typeface="Courier" pitchFamily="49" charset="0"/>
                <a:cs typeface="Courier New" pitchFamily="49" charset="0"/>
              </a:rPr>
              <a:t>diff</a:t>
            </a:r>
            <a:r>
              <a:rPr lang="en-US" sz="2800" dirty="0" smtClean="0">
                <a:latin typeface="Courier" pitchFamily="49" charset="0"/>
                <a:cs typeface="Courier New" pitchFamily="49" charset="0"/>
              </a:rPr>
              <a:t> format:</a:t>
            </a:r>
            <a:endParaRPr lang="en-US" sz="2800" dirty="0">
              <a:latin typeface="Courier" pitchFamily="49" charset="0"/>
              <a:cs typeface="Courier New" pitchFamily="49" charset="0"/>
            </a:endParaRPr>
          </a:p>
          <a:p>
            <a:r>
              <a:rPr lang="en-US" sz="2200" dirty="0" smtClean="0">
                <a:latin typeface="Courier" pitchFamily="49" charset="0"/>
              </a:rPr>
              <a:t>dircmpdiff</a:t>
            </a:r>
            <a:r>
              <a:rPr lang="en-US" sz="2200" dirty="0" smtClean="0">
                <a:latin typeface="Courier" pitchFamily="49" charset="0"/>
              </a:rPr>
              <a:t>(){ diff </a:t>
            </a:r>
            <a:r>
              <a:rPr lang="en-US" sz="2200" dirty="0">
                <a:latin typeface="Courier" pitchFamily="49" charset="0"/>
              </a:rPr>
              <a:t>-q -r $1 $2 | </a:t>
            </a:r>
            <a:r>
              <a:rPr lang="en-US" sz="2200" dirty="0" smtClean="0">
                <a:latin typeface="Courier" pitchFamily="49" charset="0"/>
              </a:rPr>
              <a:t>\</a:t>
            </a:r>
          </a:p>
          <a:p>
            <a:r>
              <a:rPr lang="en-US" sz="2200" dirty="0" smtClean="0">
                <a:latin typeface="Courier" pitchFamily="49" charset="0"/>
              </a:rPr>
              <a:t>sed</a:t>
            </a:r>
            <a:r>
              <a:rPr lang="en-US" sz="2200" dirty="0" smtClean="0">
                <a:latin typeface="Courier" pitchFamily="49" charset="0"/>
              </a:rPr>
              <a:t> </a:t>
            </a:r>
            <a:r>
              <a:rPr lang="en-US" sz="2200" dirty="0">
                <a:latin typeface="Courier" pitchFamily="49" charset="0"/>
              </a:rPr>
              <a:t>'s/^Files /diff /</a:t>
            </a:r>
            <a:r>
              <a:rPr lang="en-US" sz="2200" dirty="0">
                <a:latin typeface="Courier" pitchFamily="49" charset="0"/>
              </a:rPr>
              <a:t>g;s</a:t>
            </a:r>
            <a:r>
              <a:rPr lang="en-US" sz="2200" dirty="0">
                <a:latin typeface="Courier" pitchFamily="49" charset="0"/>
              </a:rPr>
              <a:t>/ and /  /</a:t>
            </a:r>
            <a:r>
              <a:rPr lang="en-US" sz="2200" dirty="0">
                <a:latin typeface="Courier" pitchFamily="49" charset="0"/>
              </a:rPr>
              <a:t>g;s</a:t>
            </a:r>
            <a:r>
              <a:rPr lang="en-US" sz="2200" dirty="0">
                <a:latin typeface="Courier" pitchFamily="49" charset="0"/>
              </a:rPr>
              <a:t>/differ$//g' ;}</a:t>
            </a:r>
          </a:p>
          <a:p>
            <a:endParaRPr lang="en-US" dirty="0" smtClean="0"/>
          </a:p>
          <a:p>
            <a:r>
              <a:rPr lang="en-US" sz="2400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Example:</a:t>
            </a:r>
          </a:p>
          <a:p>
            <a:endParaRPr lang="en-US" dirty="0" smtClean="0"/>
          </a:p>
          <a:p>
            <a:r>
              <a:rPr lang="en-US" sz="2800" dirty="0">
                <a:latin typeface="Courier" pitchFamily="49" charset="0"/>
              </a:rPr>
              <a:t>dircmpdiff</a:t>
            </a:r>
            <a:r>
              <a:rPr lang="en-US" sz="2800" dirty="0">
                <a:latin typeface="Courier" pitchFamily="49" charset="0"/>
              </a:rPr>
              <a:t> foo </a:t>
            </a:r>
            <a:r>
              <a:rPr lang="en-US" sz="2800" dirty="0" smtClean="0">
                <a:latin typeface="Courier" pitchFamily="49" charset="0"/>
              </a:rPr>
              <a:t>bar</a:t>
            </a:r>
            <a:br>
              <a:rPr lang="en-US" sz="2800" dirty="0" smtClean="0">
                <a:latin typeface="Courier" pitchFamily="49" charset="0"/>
              </a:rPr>
            </a:br>
            <a:endParaRPr lang="en-US" sz="2800" dirty="0">
              <a:latin typeface="Courier" pitchFamily="49" charset="0"/>
            </a:endParaRPr>
          </a:p>
          <a:p>
            <a:r>
              <a:rPr lang="en-US" sz="2800" dirty="0">
                <a:latin typeface="Courier" pitchFamily="49" charset="0"/>
              </a:rPr>
              <a:t>Only in bar: </a:t>
            </a:r>
            <a:r>
              <a:rPr lang="en-US" sz="2800" dirty="0">
                <a:latin typeface="Courier" pitchFamily="49" charset="0"/>
              </a:rPr>
              <a:t>file.bin</a:t>
            </a:r>
            <a:endParaRPr lang="en-US" sz="2800" dirty="0">
              <a:latin typeface="Courier" pitchFamily="49" charset="0"/>
            </a:endParaRPr>
          </a:p>
          <a:p>
            <a:r>
              <a:rPr lang="en-US" sz="2800" dirty="0">
                <a:latin typeface="Courier" pitchFamily="49" charset="0"/>
              </a:rPr>
              <a:t>Only in foo: hello.txt</a:t>
            </a:r>
          </a:p>
          <a:p>
            <a:r>
              <a:rPr lang="en-US" sz="2800" dirty="0">
                <a:latin typeface="Courier" pitchFamily="49" charset="0"/>
              </a:rPr>
              <a:t>diff foo/name.txt  bar/name.txt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511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4800" y="274833"/>
            <a:ext cx="775244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Real-time </a:t>
            </a:r>
            <a:r>
              <a:rPr lang="en-US" sz="4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logfile</a:t>
            </a:r>
            <a:r>
              <a:rPr lang="en-US" sz="4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monitors</a:t>
            </a:r>
            <a:endParaRPr lang="en-US" sz="4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4800" y="1205805"/>
            <a:ext cx="8222123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First, find your </a:t>
            </a:r>
            <a:r>
              <a:rPr lang="en-US" sz="28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logfiles</a:t>
            </a:r>
            <a:r>
              <a:rPr lang="en-US" sz="28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. . .</a:t>
            </a:r>
          </a:p>
          <a:p>
            <a:endParaRPr lang="en-US" sz="2800" b="1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rier" pitchFamily="49" charset="0"/>
              <a:cs typeface="Arial" pitchFamily="34" charset="0"/>
            </a:endParaRPr>
          </a:p>
          <a:p>
            <a:r>
              <a:rPr lang="en-US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  <a:cs typeface="Arial" pitchFamily="34" charset="0"/>
              </a:rPr>
              <a:t>cd </a:t>
            </a:r>
            <a:r>
              <a:rPr lang="en-US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  <a:cs typeface="Arial" pitchFamily="34" charset="0"/>
              </a:rPr>
              <a:t>/</a:t>
            </a:r>
            <a:r>
              <a:rPr lang="en-US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  <a:cs typeface="Arial" pitchFamily="34" charset="0"/>
              </a:rPr>
              <a:t>var</a:t>
            </a:r>
            <a:r>
              <a:rPr lang="en-US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  <a:cs typeface="Arial" pitchFamily="34" charset="0"/>
              </a:rPr>
              <a:t>/log/</a:t>
            </a:r>
            <a:r>
              <a:rPr lang="en-US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  <a:cs typeface="Arial" pitchFamily="34" charset="0"/>
              </a:rPr>
              <a:t>httpd</a:t>
            </a:r>
            <a:r>
              <a:rPr lang="en-US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  <a:cs typeface="Arial" pitchFamily="34" charset="0"/>
              </a:rPr>
              <a:t> </a:t>
            </a:r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or  </a:t>
            </a:r>
            <a:r>
              <a:rPr lang="en-US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  <a:cs typeface="Arial" pitchFamily="34" charset="0"/>
              </a:rPr>
              <a:t>cd /</a:t>
            </a:r>
            <a:r>
              <a:rPr lang="en-US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  <a:cs typeface="Arial" pitchFamily="34" charset="0"/>
              </a:rPr>
              <a:t>var</a:t>
            </a:r>
            <a:r>
              <a:rPr lang="en-US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  <a:cs typeface="Arial" pitchFamily="34" charset="0"/>
              </a:rPr>
              <a:t>/log/</a:t>
            </a:r>
            <a:r>
              <a:rPr lang="en-US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  <a:cs typeface="Arial" pitchFamily="34" charset="0"/>
              </a:rPr>
              <a:t>nginx</a:t>
            </a:r>
            <a:endParaRPr lang="en-US" sz="2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rier" pitchFamily="49" charset="0"/>
              <a:cs typeface="Arial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57019" y="3389055"/>
            <a:ext cx="6224781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Example 1:</a:t>
            </a:r>
          </a:p>
          <a:p>
            <a:endParaRPr lang="en-US" sz="2800" dirty="0" smtClean="0">
              <a:solidFill>
                <a:srgbClr val="FFFF00"/>
              </a:solidFill>
              <a:latin typeface="Arial" pitchFamily="34" charset="0"/>
              <a:cs typeface="Arial" pitchFamily="34" charset="0"/>
            </a:endParaRPr>
          </a:p>
          <a:p>
            <a:r>
              <a:rPr lang="en-US" sz="2800" b="1" dirty="0" smtClean="0">
                <a:solidFill>
                  <a:srgbClr val="FFFF00"/>
                </a:solidFill>
                <a:latin typeface="Courier" pitchFamily="49" charset="0"/>
              </a:rPr>
              <a:t>tail </a:t>
            </a:r>
            <a:r>
              <a:rPr lang="en-US" sz="2800" b="1" dirty="0" smtClean="0">
                <a:solidFill>
                  <a:srgbClr val="FFFF00"/>
                </a:solidFill>
                <a:latin typeface="Courier" pitchFamily="49" charset="0"/>
              </a:rPr>
              <a:t>–f </a:t>
            </a:r>
            <a:r>
              <a:rPr lang="en-US" sz="2800" b="1" dirty="0" smtClean="0">
                <a:solidFill>
                  <a:srgbClr val="FFFF00"/>
                </a:solidFill>
                <a:latin typeface="Courier" pitchFamily="49" charset="0"/>
              </a:rPr>
              <a:t>access_log</a:t>
            </a:r>
            <a:endParaRPr lang="en-US" sz="2800" b="1" dirty="0" smtClean="0">
              <a:solidFill>
                <a:srgbClr val="FFFF00"/>
              </a:solidFill>
              <a:latin typeface="Courier" pitchFamily="49" charset="0"/>
            </a:endParaRPr>
          </a:p>
          <a:p>
            <a:pPr lvl="1"/>
            <a:r>
              <a:rPr lang="en-US" sz="2400" dirty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D</a:t>
            </a:r>
            <a:r>
              <a:rPr lang="en-US" sz="2400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isplays a </a:t>
            </a:r>
            <a:r>
              <a:rPr lang="en-US" sz="2400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realtime</a:t>
            </a:r>
            <a:r>
              <a:rPr lang="en-US" sz="2400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 scrolling display of  </a:t>
            </a:r>
          </a:p>
          <a:p>
            <a:pPr lvl="1"/>
            <a:r>
              <a:rPr lang="en-US" sz="2400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the </a:t>
            </a:r>
            <a:r>
              <a:rPr lang="en-US" sz="2400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access_log</a:t>
            </a:r>
            <a:r>
              <a:rPr lang="en-US" sz="2400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 file, as it is being written. </a:t>
            </a:r>
          </a:p>
          <a:p>
            <a:endParaRPr lang="en-US" sz="2800" b="1" dirty="0" smtClean="0">
              <a:solidFill>
                <a:srgbClr val="FFFF00"/>
              </a:solidFill>
              <a:latin typeface="Courier" pitchFamily="49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2743200"/>
            <a:ext cx="2689035" cy="1720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04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4800" y="274833"/>
            <a:ext cx="775244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Real-time </a:t>
            </a:r>
            <a:r>
              <a:rPr lang="en-US" sz="4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logfile</a:t>
            </a:r>
            <a:r>
              <a:rPr lang="en-US" sz="4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monitors</a:t>
            </a:r>
            <a:endParaRPr lang="en-US" sz="4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04800" y="1752600"/>
            <a:ext cx="8569975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Example 2:</a:t>
            </a:r>
            <a:endParaRPr lang="en-US" sz="2400" b="1" dirty="0" smtClean="0">
              <a:solidFill>
                <a:srgbClr val="FFFF00"/>
              </a:solidFill>
              <a:latin typeface="Arial" pitchFamily="34" charset="0"/>
              <a:cs typeface="Arial" pitchFamily="34" charset="0"/>
            </a:endParaRPr>
          </a:p>
          <a:p>
            <a:endParaRPr lang="en-US" sz="2800" b="1" dirty="0" smtClean="0">
              <a:solidFill>
                <a:srgbClr val="FFFF00"/>
              </a:solidFill>
              <a:latin typeface="Courier" pitchFamily="49" charset="0"/>
            </a:endParaRPr>
          </a:p>
          <a:p>
            <a:r>
              <a:rPr lang="en-US" sz="2800" b="1" dirty="0" smtClean="0">
                <a:solidFill>
                  <a:srgbClr val="FFFF00"/>
                </a:solidFill>
                <a:latin typeface="Courier" pitchFamily="49" charset="0"/>
              </a:rPr>
              <a:t>tail </a:t>
            </a:r>
            <a:r>
              <a:rPr lang="en-US" sz="2800" b="1" dirty="0">
                <a:solidFill>
                  <a:srgbClr val="FFFF00"/>
                </a:solidFill>
                <a:latin typeface="Courier" pitchFamily="49" charset="0"/>
              </a:rPr>
              <a:t>–f </a:t>
            </a:r>
            <a:r>
              <a:rPr lang="en-US" sz="2800" b="1" dirty="0">
                <a:solidFill>
                  <a:srgbClr val="FFFF00"/>
                </a:solidFill>
                <a:latin typeface="Courier" pitchFamily="49" charset="0"/>
              </a:rPr>
              <a:t>access_log</a:t>
            </a:r>
            <a:r>
              <a:rPr lang="en-US" sz="2800" b="1" dirty="0">
                <a:solidFill>
                  <a:srgbClr val="FFFF00"/>
                </a:solidFill>
                <a:latin typeface="Courier" pitchFamily="49" charset="0"/>
              </a:rPr>
              <a:t> </a:t>
            </a:r>
            <a:r>
              <a:rPr lang="en-US" sz="2800" b="1" dirty="0" smtClean="0">
                <a:solidFill>
                  <a:srgbClr val="FFFF00"/>
                </a:solidFill>
                <a:latin typeface="Courier" pitchFamily="49" charset="0"/>
              </a:rPr>
              <a:t> </a:t>
            </a:r>
            <a:r>
              <a:rPr lang="en-US" sz="2800" b="1" dirty="0" smtClean="0">
                <a:solidFill>
                  <a:srgbClr val="FFFF00"/>
                </a:solidFill>
                <a:latin typeface="Courier" pitchFamily="49" charset="0"/>
              </a:rPr>
              <a:t>SSL_access_log</a:t>
            </a:r>
            <a:endParaRPr lang="en-US" sz="2800" b="1" dirty="0" smtClean="0">
              <a:solidFill>
                <a:srgbClr val="FFFF00"/>
              </a:solidFill>
              <a:latin typeface="Courier" pitchFamily="49" charset="0"/>
            </a:endParaRPr>
          </a:p>
          <a:p>
            <a:pPr lvl="1"/>
            <a:endParaRPr lang="en-US" sz="2400" dirty="0" smtClean="0">
              <a:solidFill>
                <a:srgbClr val="FFFF00"/>
              </a:solidFill>
              <a:latin typeface="Arial" pitchFamily="34" charset="0"/>
              <a:cs typeface="Arial" pitchFamily="34" charset="0"/>
            </a:endParaRPr>
          </a:p>
          <a:p>
            <a:pPr lvl="1"/>
            <a:r>
              <a:rPr lang="en-US" sz="2400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Displays </a:t>
            </a:r>
            <a:r>
              <a:rPr lang="en-US" sz="2400" dirty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a </a:t>
            </a:r>
            <a:r>
              <a:rPr lang="en-US" sz="2400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realtime</a:t>
            </a:r>
            <a:r>
              <a:rPr lang="en-US" sz="2400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 scrolling </a:t>
            </a:r>
            <a:r>
              <a:rPr lang="en-US" sz="2400" dirty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list of the last few lines of the </a:t>
            </a:r>
          </a:p>
          <a:p>
            <a:pPr lvl="1"/>
            <a:r>
              <a:rPr lang="en-US" sz="2400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the named files, as they are being written.</a:t>
            </a:r>
          </a:p>
          <a:p>
            <a:pPr lvl="1"/>
            <a:endParaRPr lang="en-US" sz="2400" dirty="0">
              <a:solidFill>
                <a:srgbClr val="FFFF00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4100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4800" y="274833"/>
            <a:ext cx="775244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Real-time </a:t>
            </a:r>
            <a:r>
              <a:rPr lang="en-US" sz="4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logfile</a:t>
            </a:r>
            <a:r>
              <a:rPr lang="en-US" sz="4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monitors</a:t>
            </a:r>
            <a:endParaRPr lang="en-US" sz="4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04800" y="2058039"/>
            <a:ext cx="8606843" cy="24314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Example 3:</a:t>
            </a:r>
            <a:endParaRPr lang="en-US" sz="2400" dirty="0" smtClean="0">
              <a:solidFill>
                <a:srgbClr val="FFFF00"/>
              </a:solidFill>
              <a:latin typeface="Arial" pitchFamily="34" charset="0"/>
              <a:cs typeface="Arial" pitchFamily="34" charset="0"/>
            </a:endParaRPr>
          </a:p>
          <a:p>
            <a:pPr lvl="1"/>
            <a:endParaRPr lang="en-US" sz="2400" dirty="0">
              <a:solidFill>
                <a:srgbClr val="FFFF00"/>
              </a:solidFill>
              <a:latin typeface="Arial" pitchFamily="34" charset="0"/>
              <a:cs typeface="Arial" pitchFamily="34" charset="0"/>
            </a:endParaRPr>
          </a:p>
          <a:p>
            <a:r>
              <a:rPr lang="en-US" sz="2800" b="1" dirty="0" smtClean="0">
                <a:solidFill>
                  <a:srgbClr val="FFFF00"/>
                </a:solidFill>
                <a:latin typeface="Courier" pitchFamily="49" charset="0"/>
              </a:rPr>
              <a:t>tail –f </a:t>
            </a:r>
            <a:r>
              <a:rPr lang="en-US" sz="2800" b="1" dirty="0" smtClean="0">
                <a:solidFill>
                  <a:srgbClr val="FFFF00"/>
                </a:solidFill>
                <a:latin typeface="Courier" pitchFamily="49" charset="0"/>
              </a:rPr>
              <a:t>access_log</a:t>
            </a:r>
            <a:r>
              <a:rPr lang="en-US" sz="2800" b="1" dirty="0" smtClean="0">
                <a:solidFill>
                  <a:srgbClr val="FFFF00"/>
                </a:solidFill>
                <a:latin typeface="Courier" pitchFamily="49" charset="0"/>
              </a:rPr>
              <a:t> | </a:t>
            </a:r>
            <a:r>
              <a:rPr lang="en-US" sz="2800" b="1" dirty="0" smtClean="0">
                <a:solidFill>
                  <a:srgbClr val="FFFF00"/>
                </a:solidFill>
                <a:latin typeface="Courier" pitchFamily="49" charset="0"/>
              </a:rPr>
              <a:t>grep</a:t>
            </a:r>
            <a:r>
              <a:rPr lang="en-US" sz="2800" b="1" dirty="0" smtClean="0">
                <a:solidFill>
                  <a:srgbClr val="FFFF00"/>
                </a:solidFill>
                <a:latin typeface="Courier" pitchFamily="49" charset="0"/>
              </a:rPr>
              <a:t> –i </a:t>
            </a:r>
            <a:r>
              <a:rPr lang="en-US" sz="2800" b="1" dirty="0" smtClean="0">
                <a:solidFill>
                  <a:srgbClr val="FFFF00"/>
                </a:solidFill>
                <a:latin typeface="Courier" pitchFamily="49" charset="0"/>
              </a:rPr>
              <a:t>Googlebot</a:t>
            </a:r>
            <a:endParaRPr lang="en-US" sz="2800" b="1" dirty="0" smtClean="0">
              <a:solidFill>
                <a:srgbClr val="FFFF00"/>
              </a:solidFill>
              <a:latin typeface="Courier" pitchFamily="49" charset="0"/>
            </a:endParaRPr>
          </a:p>
          <a:p>
            <a:pPr lvl="1"/>
            <a:endParaRPr lang="en-US" sz="2400" dirty="0" smtClean="0">
              <a:solidFill>
                <a:srgbClr val="FFFF00"/>
              </a:solidFill>
              <a:latin typeface="Arial" pitchFamily="34" charset="0"/>
              <a:cs typeface="Arial" pitchFamily="34" charset="0"/>
            </a:endParaRPr>
          </a:p>
          <a:p>
            <a:pPr lvl="1"/>
            <a:r>
              <a:rPr lang="en-US" sz="2400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Only </a:t>
            </a:r>
            <a:r>
              <a:rPr lang="en-US" sz="2400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show lines containing </a:t>
            </a:r>
            <a:r>
              <a:rPr lang="en-US" sz="2400" dirty="0" smtClean="0">
                <a:solidFill>
                  <a:srgbClr val="FFFF00"/>
                </a:solidFill>
                <a:latin typeface="Courier" pitchFamily="49" charset="0"/>
                <a:cs typeface="Arial" pitchFamily="34" charset="0"/>
              </a:rPr>
              <a:t>Googlebot</a:t>
            </a:r>
            <a:r>
              <a:rPr lang="en-US" sz="2400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  </a:t>
            </a:r>
            <a:r>
              <a:rPr lang="en-US" sz="2400" i="1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(case-insensitive)</a:t>
            </a:r>
          </a:p>
          <a:p>
            <a:pPr lvl="1"/>
            <a:r>
              <a:rPr lang="en-US" sz="2400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in the scrolling display. </a:t>
            </a:r>
          </a:p>
        </p:txBody>
      </p:sp>
    </p:spTree>
    <p:extLst>
      <p:ext uri="{BB962C8B-B14F-4D97-AF65-F5344CB8AC3E}">
        <p14:creationId xmlns:p14="http://schemas.microsoft.com/office/powerpoint/2010/main" val="3701723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4800" y="274833"/>
            <a:ext cx="655339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Wher</a:t>
            </a:r>
            <a:r>
              <a:rPr lang="en-US" sz="4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e Is That String?</a:t>
            </a:r>
            <a:endParaRPr lang="en-US" sz="4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14400" y="2658203"/>
            <a:ext cx="4719562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i="1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"It's either in a file</a:t>
            </a:r>
          </a:p>
          <a:p>
            <a:r>
              <a:rPr lang="en-US" sz="3600" i="1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or it's in the database"</a:t>
            </a:r>
          </a:p>
          <a:p>
            <a:endParaRPr lang="en-US" sz="3600" i="1" dirty="0">
              <a:solidFill>
                <a:srgbClr val="FFFF00"/>
              </a:solidFill>
              <a:latin typeface="Arial" pitchFamily="34" charset="0"/>
              <a:cs typeface="Arial" pitchFamily="34" charset="0"/>
            </a:endParaRPr>
          </a:p>
          <a:p>
            <a:r>
              <a:rPr lang="en-US" sz="3600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How to search </a:t>
            </a:r>
            <a:r>
              <a:rPr lang="en-US" sz="3600" i="1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both</a:t>
            </a:r>
            <a:endParaRPr lang="en-US" sz="3600" i="1" dirty="0" smtClean="0">
              <a:solidFill>
                <a:srgbClr val="FFFF0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6200" y="1409290"/>
            <a:ext cx="2032000" cy="1638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70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0109" y="0"/>
            <a:ext cx="8915400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</a:rPr>
              <a:t>grep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800" dirty="0" smtClean="0">
                <a:latin typeface="Arial" pitchFamily="34" charset="0"/>
                <a:cs typeface="Arial" pitchFamily="34" charset="0"/>
              </a:rPr>
              <a:t>g/re/p</a:t>
            </a:r>
            <a:r>
              <a:rPr lang="en-US" sz="2800" i="1" dirty="0" smtClean="0">
                <a:latin typeface="Arial" pitchFamily="34" charset="0"/>
                <a:cs typeface="Arial" pitchFamily="34" charset="0"/>
              </a:rPr>
              <a:t> – </a:t>
            </a:r>
            <a:r>
              <a:rPr lang="en-US" sz="2800" i="1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g</a:t>
            </a:r>
            <a:r>
              <a:rPr lang="en-US" sz="2800" i="1" dirty="0" smtClean="0">
                <a:latin typeface="Arial" pitchFamily="34" charset="0"/>
                <a:cs typeface="Arial" pitchFamily="34" charset="0"/>
              </a:rPr>
              <a:t>lobal search for </a:t>
            </a:r>
            <a:r>
              <a:rPr lang="en-US" sz="2800" i="1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r</a:t>
            </a:r>
            <a:r>
              <a:rPr lang="en-US" sz="2800" i="1" dirty="0" smtClean="0">
                <a:latin typeface="Arial" pitchFamily="34" charset="0"/>
                <a:cs typeface="Arial" pitchFamily="34" charset="0"/>
              </a:rPr>
              <a:t>egular </a:t>
            </a:r>
            <a:r>
              <a:rPr lang="en-US" sz="2800" i="1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e</a:t>
            </a:r>
            <a:r>
              <a:rPr lang="en-US" sz="2800" i="1" dirty="0" smtClean="0">
                <a:latin typeface="Arial" pitchFamily="34" charset="0"/>
                <a:cs typeface="Arial" pitchFamily="34" charset="0"/>
              </a:rPr>
              <a:t>xpression and </a:t>
            </a:r>
            <a:r>
              <a:rPr lang="en-US" sz="2800" i="1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p</a:t>
            </a:r>
            <a:r>
              <a:rPr lang="en-US" sz="2800" i="1" dirty="0" smtClean="0">
                <a:latin typeface="Arial" pitchFamily="34" charset="0"/>
                <a:cs typeface="Arial" pitchFamily="34" charset="0"/>
              </a:rPr>
              <a:t>rint</a:t>
            </a:r>
            <a:endParaRPr lang="en-US" sz="2800" i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24692" y="1828800"/>
            <a:ext cx="9019308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Case-sensitive search one or more </a:t>
            </a:r>
            <a:endParaRPr lang="en-US" sz="2400" b="1" dirty="0" smtClean="0">
              <a:solidFill>
                <a:srgbClr val="FFFF00"/>
              </a:solidFill>
              <a:latin typeface="Arial" pitchFamily="34" charset="0"/>
              <a:cs typeface="Arial" pitchFamily="34" charset="0"/>
            </a:endParaRPr>
          </a:p>
          <a:p>
            <a:r>
              <a:rPr lang="en-US" sz="2400" b="1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text </a:t>
            </a:r>
            <a:r>
              <a:rPr lang="en-US" sz="2400" b="1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files for a string </a:t>
            </a:r>
            <a:r>
              <a:rPr lang="en-US" sz="2400" b="1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and </a:t>
            </a:r>
            <a:r>
              <a:rPr lang="en-US" sz="2400" b="1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then print </a:t>
            </a:r>
            <a:endParaRPr lang="en-US" sz="2400" b="1" dirty="0" smtClean="0">
              <a:solidFill>
                <a:srgbClr val="FFFF00"/>
              </a:solidFill>
              <a:latin typeface="Arial" pitchFamily="34" charset="0"/>
              <a:cs typeface="Arial" pitchFamily="34" charset="0"/>
            </a:endParaRPr>
          </a:p>
          <a:p>
            <a:r>
              <a:rPr lang="en-US" sz="2400" b="1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all </a:t>
            </a:r>
            <a:r>
              <a:rPr lang="en-US" sz="2400" b="1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the line(s) that contain that string</a:t>
            </a:r>
            <a:endParaRPr lang="en-US" sz="2400" b="1" i="1" dirty="0" smtClean="0">
              <a:solidFill>
                <a:srgbClr val="FFFF00"/>
              </a:solidFill>
              <a:latin typeface="Arial" pitchFamily="34" charset="0"/>
              <a:cs typeface="Arial" pitchFamily="34" charset="0"/>
            </a:endParaRPr>
          </a:p>
          <a:p>
            <a:endParaRPr lang="en-US" b="1" dirty="0" smtClean="0">
              <a:solidFill>
                <a:srgbClr val="FFFF00"/>
              </a:solidFill>
              <a:latin typeface="Arial" pitchFamily="34" charset="0"/>
              <a:cs typeface="Arial" pitchFamily="34" charset="0"/>
            </a:endParaRPr>
          </a:p>
          <a:p>
            <a:endParaRPr lang="en-US" b="1" dirty="0" smtClean="0">
              <a:solidFill>
                <a:srgbClr val="FFFF00"/>
              </a:solidFill>
              <a:latin typeface="Arial" pitchFamily="34" charset="0"/>
              <a:cs typeface="Arial" pitchFamily="34" charset="0"/>
            </a:endParaRPr>
          </a:p>
          <a:p>
            <a:r>
              <a:rPr lang="en-US" sz="2400" b="1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Example 1:</a:t>
            </a:r>
          </a:p>
          <a:p>
            <a:r>
              <a:rPr lang="en-US" b="1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Search </a:t>
            </a:r>
            <a:r>
              <a:rPr lang="en-US" b="1" dirty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the current Apache log for an IP address:</a:t>
            </a:r>
          </a:p>
          <a:p>
            <a:endParaRPr lang="en-US" b="1" dirty="0">
              <a:solidFill>
                <a:srgbClr val="FFFF00"/>
              </a:solidFill>
              <a:latin typeface="Arial" pitchFamily="34" charset="0"/>
              <a:cs typeface="Arial" pitchFamily="34" charset="0"/>
            </a:endParaRPr>
          </a:p>
          <a:p>
            <a:r>
              <a:rPr lang="en-US" sz="20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  <a:cs typeface="Arial" pitchFamily="34" charset="0"/>
              </a:rPr>
              <a:t>grep</a:t>
            </a:r>
            <a:r>
              <a:rPr lang="en-US" sz="20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  <a:cs typeface="Arial" pitchFamily="34" charset="0"/>
              </a:rPr>
              <a:t> 51.255.71.120 access.log</a:t>
            </a:r>
          </a:p>
          <a:p>
            <a:r>
              <a:rPr lang="en-US" sz="2000" b="1" dirty="0">
                <a:latin typeface="Courier" pitchFamily="49" charset="0"/>
                <a:cs typeface="Arial" pitchFamily="34" charset="0"/>
              </a:rPr>
              <a:t>51.255.71.120 - - [28/Dec/2017:03:43:04 -0800] "GET...</a:t>
            </a:r>
          </a:p>
          <a:p>
            <a:r>
              <a:rPr lang="en-US" sz="2000" b="1" dirty="0">
                <a:latin typeface="Courier" pitchFamily="49" charset="0"/>
                <a:cs typeface="Arial" pitchFamily="34" charset="0"/>
              </a:rPr>
              <a:t>51.255.71.120 - - [28/Dec/2017:05:37:33 -0800] "GET...</a:t>
            </a:r>
          </a:p>
          <a:p>
            <a:r>
              <a:rPr lang="en-US" sz="2000" b="1" dirty="0">
                <a:latin typeface="Courier" pitchFamily="49" charset="0"/>
                <a:cs typeface="Arial" pitchFamily="34" charset="0"/>
              </a:rPr>
              <a:t>51.255.71.120 - - [28/Dec/2017:06:15:00 -0800] "GET...</a:t>
            </a:r>
          </a:p>
          <a:p>
            <a:endParaRPr lang="en-US" b="1" dirty="0">
              <a:solidFill>
                <a:srgbClr val="FFFF0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23768">
            <a:off x="6225959" y="1577759"/>
            <a:ext cx="2359461" cy="2359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752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0109" y="0"/>
            <a:ext cx="8915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</a:rPr>
              <a:t>grep</a:t>
            </a:r>
            <a:endParaRPr lang="en-US" sz="2800" i="1" dirty="0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124692" y="1497211"/>
            <a:ext cx="9019308" cy="2769989"/>
            <a:chOff x="429492" y="1192411"/>
            <a:chExt cx="9019308" cy="2769989"/>
          </a:xfrm>
        </p:grpSpPr>
        <p:sp>
          <p:nvSpPr>
            <p:cNvPr id="5" name="Rectangle 4"/>
            <p:cNvSpPr/>
            <p:nvPr/>
          </p:nvSpPr>
          <p:spPr>
            <a:xfrm>
              <a:off x="449766" y="2819400"/>
              <a:ext cx="2743200" cy="1066800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429492" y="1192411"/>
              <a:ext cx="9019308" cy="27699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smtClean="0">
                  <a:solidFill>
                    <a:srgbClr val="FFFF00"/>
                  </a:solidFill>
                  <a:latin typeface="Arial" pitchFamily="34" charset="0"/>
                  <a:cs typeface="Arial" pitchFamily="34" charset="0"/>
                </a:rPr>
                <a:t>Example 2:</a:t>
              </a:r>
              <a:endParaRPr lang="en-US" sz="2100" b="1" dirty="0">
                <a:latin typeface="Courier" pitchFamily="49" charset="0"/>
                <a:cs typeface="Arial" pitchFamily="34" charset="0"/>
              </a:endParaRPr>
            </a:p>
            <a:p>
              <a:endParaRPr lang="en-US" sz="1200" b="1" dirty="0" smtClean="0">
                <a:solidFill>
                  <a:srgbClr val="FFFF00"/>
                </a:solidFill>
                <a:latin typeface="Courier" pitchFamily="49" charset="0"/>
                <a:cs typeface="Arial" pitchFamily="34" charset="0"/>
              </a:endParaRPr>
            </a:p>
            <a:p>
              <a:r>
                <a:rPr lang="en-US" sz="2400" b="1" dirty="0" smtClean="0">
                  <a:solidFill>
                    <a:srgbClr val="FFFF00"/>
                  </a:solidFill>
                  <a:latin typeface="Arial" pitchFamily="34" charset="0"/>
                  <a:cs typeface="Arial" pitchFamily="34" charset="0"/>
                </a:rPr>
                <a:t>Search all logs </a:t>
              </a:r>
              <a:r>
                <a:rPr lang="en-US" sz="2400" b="1" i="1" dirty="0" smtClean="0">
                  <a:solidFill>
                    <a:srgbClr val="FFFF00"/>
                  </a:solidFill>
                  <a:latin typeface="Arial" pitchFamily="34" charset="0"/>
                  <a:cs typeface="Arial" pitchFamily="34" charset="0"/>
                </a:rPr>
                <a:t>(in the current directory)</a:t>
              </a:r>
              <a:r>
                <a:rPr lang="en-US" sz="2400" b="1" dirty="0" smtClean="0">
                  <a:solidFill>
                    <a:srgbClr val="FFFF00"/>
                  </a:solidFill>
                  <a:latin typeface="Arial" pitchFamily="34" charset="0"/>
                  <a:cs typeface="Arial" pitchFamily="34" charset="0"/>
                </a:rPr>
                <a:t> for an IP address:</a:t>
              </a:r>
            </a:p>
            <a:p>
              <a:endParaRPr lang="en-US" sz="2400" b="1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endParaRPr>
            </a:p>
            <a:p>
              <a:r>
                <a:rPr lang="en-US" sz="2400" dirty="0" smtClean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urier" pitchFamily="49" charset="0"/>
                  <a:cs typeface="Arial" pitchFamily="34" charset="0"/>
                </a:rPr>
                <a:t>grep</a:t>
              </a:r>
              <a:r>
                <a:rPr lang="en-US" sz="2400" dirty="0" smtClean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urier" pitchFamily="49" charset="0"/>
                  <a:cs typeface="Arial" pitchFamily="34" charset="0"/>
                </a:rPr>
                <a:t> </a:t>
              </a:r>
              <a:r>
                <a:rPr lang="en-US" sz="2400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urier" pitchFamily="49" charset="0"/>
                  <a:cs typeface="Arial" pitchFamily="34" charset="0"/>
                </a:rPr>
                <a:t>51.255.71.120 *</a:t>
              </a:r>
              <a:r>
                <a:rPr lang="en-US" sz="2400" dirty="0" smtClean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urier" pitchFamily="49" charset="0"/>
                  <a:cs typeface="Arial" pitchFamily="34" charset="0"/>
                </a:rPr>
                <a:t>.log</a:t>
              </a:r>
            </a:p>
            <a:p>
              <a:r>
                <a:rPr lang="en-US" sz="2200" b="1" dirty="0" smtClean="0">
                  <a:latin typeface="Courier" pitchFamily="49" charset="0"/>
                  <a:cs typeface="Arial" pitchFamily="34" charset="0"/>
                </a:rPr>
                <a:t>son1_access.log:51.255.71.120 </a:t>
              </a:r>
              <a:r>
                <a:rPr lang="en-US" sz="2200" b="1" dirty="0">
                  <a:latin typeface="Courier" pitchFamily="49" charset="0"/>
                  <a:cs typeface="Arial" pitchFamily="34" charset="0"/>
                </a:rPr>
                <a:t>- - [</a:t>
              </a:r>
              <a:r>
                <a:rPr lang="en-US" sz="2200" b="1" dirty="0" smtClean="0">
                  <a:latin typeface="Courier" pitchFamily="49" charset="0"/>
                  <a:cs typeface="Arial" pitchFamily="34" charset="0"/>
                </a:rPr>
                <a:t>28/Dec/2017:03...</a:t>
              </a:r>
              <a:endParaRPr lang="en-US" sz="2200" b="1" dirty="0">
                <a:latin typeface="Courier" pitchFamily="49" charset="0"/>
                <a:cs typeface="Arial" pitchFamily="34" charset="0"/>
              </a:endParaRPr>
            </a:p>
            <a:p>
              <a:r>
                <a:rPr lang="en-US" sz="2200" b="1" dirty="0" smtClean="0">
                  <a:latin typeface="Courier" pitchFamily="49" charset="0"/>
                  <a:cs typeface="Arial" pitchFamily="34" charset="0"/>
                </a:rPr>
                <a:t>son2_access.log:51.255.71.120 </a:t>
              </a:r>
              <a:r>
                <a:rPr lang="en-US" sz="2200" b="1" dirty="0">
                  <a:latin typeface="Courier" pitchFamily="49" charset="0"/>
                  <a:cs typeface="Arial" pitchFamily="34" charset="0"/>
                </a:rPr>
                <a:t>- - [</a:t>
              </a:r>
              <a:r>
                <a:rPr lang="en-US" sz="2200" b="1" dirty="0" smtClean="0">
                  <a:latin typeface="Courier" pitchFamily="49" charset="0"/>
                  <a:cs typeface="Arial" pitchFamily="34" charset="0"/>
                </a:rPr>
                <a:t>28/Dec/2017:05...</a:t>
              </a:r>
              <a:endParaRPr lang="en-US" sz="2200" b="1" dirty="0">
                <a:latin typeface="Courier" pitchFamily="49" charset="0"/>
                <a:cs typeface="Arial" pitchFamily="34" charset="0"/>
              </a:endParaRPr>
            </a:p>
            <a:p>
              <a:r>
                <a:rPr lang="en-US" sz="2200" b="1" dirty="0" smtClean="0">
                  <a:latin typeface="Courier" pitchFamily="49" charset="0"/>
                  <a:cs typeface="Arial" pitchFamily="34" charset="0"/>
                </a:rPr>
                <a:t>son0_access.log:51.255.71.120 </a:t>
              </a:r>
              <a:r>
                <a:rPr lang="en-US" sz="2200" b="1" dirty="0">
                  <a:latin typeface="Courier" pitchFamily="49" charset="0"/>
                  <a:cs typeface="Arial" pitchFamily="34" charset="0"/>
                </a:rPr>
                <a:t>- - [</a:t>
              </a:r>
              <a:r>
                <a:rPr lang="en-US" sz="2200" b="1" dirty="0" smtClean="0">
                  <a:latin typeface="Courier" pitchFamily="49" charset="0"/>
                  <a:cs typeface="Arial" pitchFamily="34" charset="0"/>
                </a:rPr>
                <a:t>28/Dec/2017:06...</a:t>
              </a:r>
              <a:endParaRPr lang="en-US" sz="2200" b="1" dirty="0">
                <a:latin typeface="Courier" pitchFamily="49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1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152400" y="2057400"/>
            <a:ext cx="8839200" cy="4001095"/>
            <a:chOff x="152400" y="2389733"/>
            <a:chExt cx="8839200" cy="4001095"/>
          </a:xfrm>
        </p:grpSpPr>
        <p:sp>
          <p:nvSpPr>
            <p:cNvPr id="4" name="Rectangle 3"/>
            <p:cNvSpPr/>
            <p:nvPr/>
          </p:nvSpPr>
          <p:spPr>
            <a:xfrm>
              <a:off x="198864" y="5590133"/>
              <a:ext cx="1752600" cy="68580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" name="Rectangle 1"/>
            <p:cNvSpPr/>
            <p:nvPr/>
          </p:nvSpPr>
          <p:spPr>
            <a:xfrm>
              <a:off x="152400" y="2389733"/>
              <a:ext cx="8839200" cy="400109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/>
              <a:r>
                <a:rPr lang="en-US" sz="2800" b="1" dirty="0">
                  <a:solidFill>
                    <a:srgbClr val="FFFF00"/>
                  </a:solidFill>
                  <a:latin typeface="Arial" pitchFamily="34" charset="0"/>
                  <a:cs typeface="Arial" pitchFamily="34" charset="0"/>
                </a:rPr>
                <a:t>Search all </a:t>
              </a:r>
              <a:r>
                <a:rPr lang="en-US" sz="2800" b="1" i="1" dirty="0">
                  <a:solidFill>
                    <a:srgbClr val="FFFF00"/>
                  </a:solidFill>
                  <a:latin typeface="Arial" pitchFamily="34" charset="0"/>
                  <a:cs typeface="Arial" pitchFamily="34" charset="0"/>
                </a:rPr>
                <a:t>compressed</a:t>
              </a:r>
              <a:r>
                <a:rPr lang="en-US" sz="2800" b="1" dirty="0">
                  <a:solidFill>
                    <a:srgbClr val="FFFF00"/>
                  </a:solidFill>
                  <a:latin typeface="Arial" pitchFamily="34" charset="0"/>
                  <a:cs typeface="Arial" pitchFamily="34" charset="0"/>
                </a:rPr>
                <a:t>  logs </a:t>
              </a:r>
              <a:endParaRPr lang="en-US" sz="2800" b="1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endParaRPr>
            </a:p>
            <a:p>
              <a:pPr lvl="0"/>
              <a:r>
                <a:rPr lang="en-US" sz="2800" b="1" dirty="0" smtClean="0">
                  <a:solidFill>
                    <a:srgbClr val="FFFF00"/>
                  </a:solidFill>
                  <a:latin typeface="Arial" pitchFamily="34" charset="0"/>
                  <a:cs typeface="Arial" pitchFamily="34" charset="0"/>
                </a:rPr>
                <a:t>in </a:t>
              </a:r>
              <a:r>
                <a:rPr lang="en-US" sz="2800" b="1" dirty="0">
                  <a:solidFill>
                    <a:srgbClr val="FFFF00"/>
                  </a:solidFill>
                  <a:latin typeface="Arial" pitchFamily="34" charset="0"/>
                  <a:cs typeface="Arial" pitchFamily="34" charset="0"/>
                </a:rPr>
                <a:t>the current </a:t>
              </a:r>
              <a:r>
                <a:rPr lang="en-US" sz="2800" b="1" dirty="0" smtClean="0">
                  <a:solidFill>
                    <a:srgbClr val="FFFF00"/>
                  </a:solidFill>
                  <a:latin typeface="Arial" pitchFamily="34" charset="0"/>
                  <a:cs typeface="Arial" pitchFamily="34" charset="0"/>
                </a:rPr>
                <a:t>directory</a:t>
              </a:r>
              <a:endParaRPr lang="en-US" sz="2800" b="1" dirty="0">
                <a:solidFill>
                  <a:srgbClr val="FFFF00"/>
                </a:solidFill>
                <a:latin typeface="Arial" pitchFamily="34" charset="0"/>
                <a:cs typeface="Arial" pitchFamily="34" charset="0"/>
              </a:endParaRPr>
            </a:p>
            <a:p>
              <a:pPr lvl="0"/>
              <a:endParaRPr lang="en-US" sz="2800" b="1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endParaRPr>
            </a:p>
            <a:p>
              <a:pPr lvl="0"/>
              <a:r>
                <a:rPr lang="en-US" sz="2800" b="1" dirty="0" smtClean="0">
                  <a:solidFill>
                    <a:srgbClr val="FFFF00"/>
                  </a:solidFill>
                  <a:latin typeface="Arial" pitchFamily="34" charset="0"/>
                  <a:cs typeface="Arial" pitchFamily="34" charset="0"/>
                </a:rPr>
                <a:t>Example:</a:t>
              </a:r>
              <a:endParaRPr lang="en-US" sz="2800" b="1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endParaRPr>
            </a:p>
            <a:p>
              <a:pPr lvl="0"/>
              <a:endParaRPr lang="en-US" sz="2800" b="1" dirty="0">
                <a:solidFill>
                  <a:srgbClr val="FFFF00"/>
                </a:solidFill>
                <a:latin typeface="Arial" pitchFamily="34" charset="0"/>
                <a:cs typeface="Arial" pitchFamily="34" charset="0"/>
              </a:endParaRPr>
            </a:p>
            <a:p>
              <a:pPr lvl="0"/>
              <a:r>
                <a:rPr lang="en-US" sz="2400" dirty="0" smtClean="0">
                  <a:solidFill>
                    <a:srgbClr val="FFFF00"/>
                  </a:solidFill>
                  <a:latin typeface="Courier" pitchFamily="49" charset="0"/>
                  <a:cs typeface="Arial" pitchFamily="34" charset="0"/>
                </a:rPr>
                <a:t>bzgrep</a:t>
              </a:r>
              <a:r>
                <a:rPr lang="en-US" sz="2400" dirty="0" smtClean="0">
                  <a:solidFill>
                    <a:srgbClr val="FFFF00"/>
                  </a:solidFill>
                  <a:latin typeface="Courier" pitchFamily="49" charset="0"/>
                  <a:cs typeface="Arial" pitchFamily="34" charset="0"/>
                </a:rPr>
                <a:t> </a:t>
              </a:r>
              <a:r>
                <a:rPr lang="en-US" sz="2400" dirty="0">
                  <a:solidFill>
                    <a:srgbClr val="FFFF00"/>
                  </a:solidFill>
                  <a:latin typeface="Courier" pitchFamily="49" charset="0"/>
                  <a:cs typeface="Arial" pitchFamily="34" charset="0"/>
                </a:rPr>
                <a:t>51.255.71.120 </a:t>
              </a:r>
              <a:r>
                <a:rPr lang="en-US" sz="2400" dirty="0" smtClean="0">
                  <a:solidFill>
                    <a:srgbClr val="FFFF00"/>
                  </a:solidFill>
                  <a:latin typeface="Courier" pitchFamily="49" charset="0"/>
                  <a:cs typeface="Arial" pitchFamily="34" charset="0"/>
                </a:rPr>
                <a:t>*.bz2 </a:t>
              </a:r>
              <a:r>
                <a:rPr lang="en-US" sz="2400" dirty="0">
                  <a:solidFill>
                    <a:srgbClr val="FFFF00"/>
                  </a:solidFill>
                  <a:latin typeface="Courier" pitchFamily="49" charset="0"/>
                  <a:cs typeface="Arial" pitchFamily="34" charset="0"/>
                </a:rPr>
                <a:t>&gt; /</a:t>
              </a:r>
              <a:r>
                <a:rPr lang="en-US" sz="2400" dirty="0" smtClean="0">
                  <a:solidFill>
                    <a:srgbClr val="FFFF00"/>
                  </a:solidFill>
                  <a:latin typeface="Courier" pitchFamily="49" charset="0"/>
                  <a:cs typeface="Arial" pitchFamily="34" charset="0"/>
                </a:rPr>
                <a:t>tmp</a:t>
              </a:r>
              <a:r>
                <a:rPr lang="en-US" sz="2400" dirty="0" smtClean="0">
                  <a:solidFill>
                    <a:srgbClr val="FFFF00"/>
                  </a:solidFill>
                  <a:latin typeface="Courier" pitchFamily="49" charset="0"/>
                  <a:cs typeface="Arial" pitchFamily="34" charset="0"/>
                </a:rPr>
                <a:t>/srch1.log</a:t>
              </a:r>
            </a:p>
            <a:p>
              <a:pPr lvl="0"/>
              <a:r>
                <a:rPr lang="en-US" sz="2400" dirty="0" smtClean="0">
                  <a:solidFill>
                    <a:srgbClr val="FFFF00"/>
                  </a:solidFill>
                  <a:latin typeface="Courier" pitchFamily="49" charset="0"/>
                  <a:cs typeface="Arial" pitchFamily="34" charset="0"/>
                </a:rPr>
                <a:t>zgrep</a:t>
              </a:r>
              <a:r>
                <a:rPr lang="en-US" sz="2400" dirty="0" smtClean="0">
                  <a:solidFill>
                    <a:srgbClr val="FFFF00"/>
                  </a:solidFill>
                  <a:latin typeface="Courier" pitchFamily="49" charset="0"/>
                  <a:cs typeface="Arial" pitchFamily="34" charset="0"/>
                </a:rPr>
                <a:t> 51.255.71.120 *.</a:t>
              </a:r>
              <a:r>
                <a:rPr lang="en-US" sz="2400" dirty="0" smtClean="0">
                  <a:solidFill>
                    <a:srgbClr val="FFFF00"/>
                  </a:solidFill>
                  <a:latin typeface="Courier" pitchFamily="49" charset="0"/>
                  <a:cs typeface="Arial" pitchFamily="34" charset="0"/>
                </a:rPr>
                <a:t>gz</a:t>
              </a:r>
              <a:r>
                <a:rPr lang="en-US" sz="2400" dirty="0" smtClean="0">
                  <a:solidFill>
                    <a:srgbClr val="FFFF00"/>
                  </a:solidFill>
                  <a:latin typeface="Courier" pitchFamily="49" charset="0"/>
                  <a:cs typeface="Arial" pitchFamily="34" charset="0"/>
                </a:rPr>
                <a:t> &gt; /</a:t>
              </a:r>
              <a:r>
                <a:rPr lang="en-US" sz="2400" dirty="0" smtClean="0">
                  <a:solidFill>
                    <a:srgbClr val="FFFF00"/>
                  </a:solidFill>
                  <a:latin typeface="Courier" pitchFamily="49" charset="0"/>
                  <a:cs typeface="Arial" pitchFamily="34" charset="0"/>
                </a:rPr>
                <a:t>tmp</a:t>
              </a:r>
              <a:r>
                <a:rPr lang="en-US" sz="2400" dirty="0" smtClean="0">
                  <a:solidFill>
                    <a:srgbClr val="FFFF00"/>
                  </a:solidFill>
                  <a:latin typeface="Courier" pitchFamily="49" charset="0"/>
                  <a:cs typeface="Arial" pitchFamily="34" charset="0"/>
                </a:rPr>
                <a:t>/srch2.log</a:t>
              </a:r>
            </a:p>
            <a:p>
              <a:pPr lvl="0"/>
              <a:endParaRPr lang="en-US" sz="2400" b="1" dirty="0">
                <a:solidFill>
                  <a:srgbClr val="FFFF00"/>
                </a:solidFill>
                <a:latin typeface="Courier" pitchFamily="49" charset="0"/>
                <a:cs typeface="Arial" pitchFamily="34" charset="0"/>
              </a:endParaRPr>
            </a:p>
            <a:p>
              <a:pPr lvl="0"/>
              <a:r>
                <a:rPr lang="en-US" sz="1400" b="1" dirty="0" smtClean="0">
                  <a:solidFill>
                    <a:prstClr val="white"/>
                  </a:solidFill>
                  <a:latin typeface="Courier" pitchFamily="49" charset="0"/>
                  <a:cs typeface="Arial" pitchFamily="34" charset="0"/>
                </a:rPr>
                <a:t>son1.log-209.bz2:51.255.71.120 </a:t>
              </a:r>
              <a:r>
                <a:rPr lang="en-US" sz="1400" b="1" dirty="0">
                  <a:solidFill>
                    <a:prstClr val="white"/>
                  </a:solidFill>
                  <a:latin typeface="Courier" pitchFamily="49" charset="0"/>
                  <a:cs typeface="Arial" pitchFamily="34" charset="0"/>
                </a:rPr>
                <a:t>- - [18/Nov/2017:22:47:54 -0800] "GET /</a:t>
              </a:r>
              <a:r>
                <a:rPr lang="en-US" sz="1400" b="1" dirty="0">
                  <a:solidFill>
                    <a:prstClr val="white"/>
                  </a:solidFill>
                  <a:latin typeface="Courier" pitchFamily="49" charset="0"/>
                  <a:cs typeface="Arial" pitchFamily="34" charset="0"/>
                </a:rPr>
                <a:t>ja</a:t>
              </a:r>
              <a:r>
                <a:rPr lang="en-US" sz="1400" b="1" dirty="0">
                  <a:solidFill>
                    <a:prstClr val="white"/>
                  </a:solidFill>
                  <a:latin typeface="Courier" pitchFamily="49" charset="0"/>
                  <a:cs typeface="Arial" pitchFamily="34" charset="0"/>
                </a:rPr>
                <a:t>/</a:t>
              </a:r>
              <a:r>
                <a:rPr lang="en-US" sz="1400" b="1" dirty="0">
                  <a:solidFill>
                    <a:prstClr val="white"/>
                  </a:solidFill>
                  <a:latin typeface="Courier" pitchFamily="49" charset="0"/>
                  <a:cs typeface="Arial" pitchFamily="34" charset="0"/>
                </a:rPr>
                <a:t>bl</a:t>
              </a:r>
              <a:r>
                <a:rPr lang="en-US" sz="1400" b="1" dirty="0">
                  <a:solidFill>
                    <a:prstClr val="white"/>
                  </a:solidFill>
                  <a:latin typeface="Courier" pitchFamily="49" charset="0"/>
                  <a:cs typeface="Arial" pitchFamily="34" charset="0"/>
                </a:rPr>
                <a:t> . . .</a:t>
              </a:r>
            </a:p>
            <a:p>
              <a:pPr lvl="0"/>
              <a:r>
                <a:rPr lang="en-US" sz="1400" b="1" dirty="0" smtClean="0">
                  <a:solidFill>
                    <a:prstClr val="white"/>
                  </a:solidFill>
                  <a:latin typeface="Courier" pitchFamily="49" charset="0"/>
                  <a:cs typeface="Arial" pitchFamily="34" charset="0"/>
                </a:rPr>
                <a:t>vis2.log-119.bz2:51.255.71.120 </a:t>
              </a:r>
              <a:r>
                <a:rPr lang="en-US" sz="1400" b="1" dirty="0">
                  <a:solidFill>
                    <a:prstClr val="white"/>
                  </a:solidFill>
                  <a:latin typeface="Courier" pitchFamily="49" charset="0"/>
                  <a:cs typeface="Arial" pitchFamily="34" charset="0"/>
                </a:rPr>
                <a:t>- - [18/Nov/2017:23:58:22 -0800] "GET /it/</a:t>
              </a:r>
              <a:r>
                <a:rPr lang="en-US" sz="1400" b="1" dirty="0">
                  <a:solidFill>
                    <a:prstClr val="white"/>
                  </a:solidFill>
                  <a:latin typeface="Courier" pitchFamily="49" charset="0"/>
                  <a:cs typeface="Arial" pitchFamily="34" charset="0"/>
                </a:rPr>
                <a:t>pr</a:t>
              </a:r>
              <a:r>
                <a:rPr lang="en-US" sz="1400" b="1" dirty="0">
                  <a:solidFill>
                    <a:prstClr val="white"/>
                  </a:solidFill>
                  <a:latin typeface="Courier" pitchFamily="49" charset="0"/>
                  <a:cs typeface="Arial" pitchFamily="34" charset="0"/>
                </a:rPr>
                <a:t> . . .</a:t>
              </a:r>
            </a:p>
            <a:p>
              <a:pPr lvl="0"/>
              <a:r>
                <a:rPr lang="en-US" sz="1400" b="1" dirty="0" smtClean="0">
                  <a:solidFill>
                    <a:prstClr val="white"/>
                  </a:solidFill>
                  <a:latin typeface="Courier" pitchFamily="49" charset="0"/>
                  <a:cs typeface="Arial" pitchFamily="34" charset="0"/>
                </a:rPr>
                <a:t>vis2.log-219.bz2:51.255.71.120 </a:t>
              </a:r>
              <a:r>
                <a:rPr lang="en-US" sz="1400" b="1" dirty="0">
                  <a:solidFill>
                    <a:prstClr val="white"/>
                  </a:solidFill>
                  <a:latin typeface="Courier" pitchFamily="49" charset="0"/>
                  <a:cs typeface="Arial" pitchFamily="34" charset="0"/>
                </a:rPr>
                <a:t>- - [19/Nov/2017:03:03:55 -0800] "GET /</a:t>
              </a:r>
              <a:r>
                <a:rPr lang="en-US" sz="1400" b="1" dirty="0">
                  <a:solidFill>
                    <a:prstClr val="white"/>
                  </a:solidFill>
                  <a:latin typeface="Courier" pitchFamily="49" charset="0"/>
                  <a:cs typeface="Arial" pitchFamily="34" charset="0"/>
                </a:rPr>
                <a:t>kr</a:t>
              </a:r>
              <a:r>
                <a:rPr lang="en-US" sz="1400" b="1" dirty="0">
                  <a:solidFill>
                    <a:prstClr val="white"/>
                  </a:solidFill>
                  <a:latin typeface="Courier" pitchFamily="49" charset="0"/>
                  <a:cs typeface="Arial" pitchFamily="34" charset="0"/>
                </a:rPr>
                <a:t>/</a:t>
              </a:r>
              <a:r>
                <a:rPr lang="en-US" sz="1400" b="1" dirty="0">
                  <a:solidFill>
                    <a:prstClr val="white"/>
                  </a:solidFill>
                  <a:latin typeface="Courier" pitchFamily="49" charset="0"/>
                  <a:cs typeface="Arial" pitchFamily="34" charset="0"/>
                </a:rPr>
                <a:t>nb</a:t>
              </a:r>
              <a:r>
                <a:rPr lang="en-US" sz="1400" b="1" dirty="0">
                  <a:solidFill>
                    <a:prstClr val="white"/>
                  </a:solidFill>
                  <a:latin typeface="Courier" pitchFamily="49" charset="0"/>
                  <a:cs typeface="Arial" pitchFamily="34" charset="0"/>
                </a:rPr>
                <a:t> . . .</a:t>
              </a: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52400" y="457200"/>
            <a:ext cx="7064755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</a:rPr>
              <a:t>grep</a:t>
            </a:r>
            <a:r>
              <a:rPr lang="en-US" sz="4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</a:rPr>
              <a:t> </a:t>
            </a:r>
            <a:r>
              <a:rPr lang="en-US" sz="4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compressed </a:t>
            </a:r>
            <a:r>
              <a:rPr lang="en-US" sz="4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files</a:t>
            </a:r>
          </a:p>
          <a:p>
            <a:r>
              <a:rPr lang="en-US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  <a:cs typeface="Arial" pitchFamily="34" charset="0"/>
              </a:rPr>
              <a:t>zgrep</a:t>
            </a:r>
            <a:r>
              <a:rPr lang="en-US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  <a:cs typeface="Arial" pitchFamily="34" charset="0"/>
              </a:rPr>
              <a:t> </a:t>
            </a:r>
            <a:r>
              <a:rPr lang="en-US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and</a:t>
            </a:r>
            <a:r>
              <a:rPr lang="en-US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  <a:cs typeface="Arial" pitchFamily="34" charset="0"/>
              </a:rPr>
              <a:t> </a:t>
            </a:r>
            <a:r>
              <a:rPr lang="en-US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  <a:cs typeface="Arial" pitchFamily="34" charset="0"/>
              </a:rPr>
              <a:t>bzgrep</a:t>
            </a:r>
            <a:endParaRPr lang="en-US" sz="2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rier" pitchFamily="49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6703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2000"/>
                    </a14:imgEffect>
                    <a14:imgEffect>
                      <a14:brightnessContrast bright="-10000" contrast="-1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362200"/>
            <a:ext cx="8117679" cy="34867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/>
          <p:cNvSpPr txBox="1"/>
          <p:nvPr/>
        </p:nvSpPr>
        <p:spPr>
          <a:xfrm>
            <a:off x="1066800" y="2808744"/>
            <a:ext cx="6989414" cy="2677656"/>
          </a:xfrm>
          <a:prstGeom prst="rect">
            <a:avLst/>
          </a:prstGeom>
          <a:noFill/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FFFF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Arial" pitchFamily="34" charset="0"/>
                <a:cs typeface="Arial" pitchFamily="34" charset="0"/>
              </a:rPr>
              <a:t>Fujifilm SonoSite is the global leader in </a:t>
            </a:r>
          </a:p>
          <a:p>
            <a:r>
              <a:rPr lang="en-US" sz="2800" b="1" dirty="0" smtClean="0">
                <a:solidFill>
                  <a:srgbClr val="FFFF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Arial" pitchFamily="34" charset="0"/>
                <a:cs typeface="Arial" pitchFamily="34" charset="0"/>
              </a:rPr>
              <a:t>point-of-care ultrasound.</a:t>
            </a:r>
          </a:p>
          <a:p>
            <a:endParaRPr lang="en-US" sz="2800" dirty="0"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Arial" pitchFamily="34" charset="0"/>
              <a:cs typeface="Arial" pitchFamily="34" charset="0"/>
            </a:endParaRPr>
          </a:p>
          <a:p>
            <a:r>
              <a:rPr lang="en-US" sz="2800" b="1" dirty="0" smtClean="0">
                <a:solidFill>
                  <a:srgbClr val="FFFF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Arial" pitchFamily="34" charset="0"/>
                <a:cs typeface="Arial" pitchFamily="34" charset="0"/>
              </a:rPr>
              <a:t>We self-host a suite of Drupal-based </a:t>
            </a:r>
          </a:p>
          <a:p>
            <a:r>
              <a:rPr lang="en-US" sz="2800" b="1" dirty="0">
                <a:solidFill>
                  <a:srgbClr val="FFFF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Arial" pitchFamily="34" charset="0"/>
                <a:cs typeface="Arial" pitchFamily="34" charset="0"/>
              </a:rPr>
              <a:t>p</a:t>
            </a:r>
            <a:r>
              <a:rPr lang="en-US" sz="2800" b="1" dirty="0" smtClean="0">
                <a:solidFill>
                  <a:srgbClr val="FFFF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Arial" pitchFamily="34" charset="0"/>
                <a:cs typeface="Arial" pitchFamily="34" charset="0"/>
              </a:rPr>
              <a:t>roduct sites, educational sites, and </a:t>
            </a:r>
          </a:p>
          <a:p>
            <a:r>
              <a:rPr lang="en-US" sz="2800" b="1" dirty="0">
                <a:solidFill>
                  <a:srgbClr val="FFFF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Arial" pitchFamily="34" charset="0"/>
                <a:cs typeface="Arial" pitchFamily="34" charset="0"/>
              </a:rPr>
              <a:t>w</a:t>
            </a:r>
            <a:r>
              <a:rPr lang="en-US" sz="2800" b="1" dirty="0" smtClean="0">
                <a:solidFill>
                  <a:srgbClr val="FFFF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Arial" pitchFamily="34" charset="0"/>
                <a:cs typeface="Arial" pitchFamily="34" charset="0"/>
              </a:rPr>
              <a:t>eb-based apps.</a:t>
            </a:r>
            <a:endParaRPr lang="en-US" sz="2800" b="1" dirty="0">
              <a:solidFill>
                <a:srgbClr val="FFFF00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1752600" y="609600"/>
            <a:ext cx="5638800" cy="1100254"/>
            <a:chOff x="1524000" y="960091"/>
            <a:chExt cx="6248400" cy="1219200"/>
          </a:xfrm>
        </p:grpSpPr>
        <p:sp>
          <p:nvSpPr>
            <p:cNvPr id="5" name="Rounded Rectangle 4"/>
            <p:cNvSpPr/>
            <p:nvPr/>
          </p:nvSpPr>
          <p:spPr>
            <a:xfrm>
              <a:off x="1524000" y="960091"/>
              <a:ext cx="6248400" cy="1219200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3600" y="1265456"/>
              <a:ext cx="5029200" cy="6084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7347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18532" y="457200"/>
            <a:ext cx="477727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i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Recursive </a:t>
            </a:r>
            <a:r>
              <a:rPr lang="en-US" sz="4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</a:rPr>
              <a:t>grep</a:t>
            </a:r>
            <a:endParaRPr lang="en-US" sz="4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rier" pitchFamily="49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08644">
            <a:off x="6301934" y="222005"/>
            <a:ext cx="2672825" cy="171044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18532" y="1374048"/>
            <a:ext cx="524053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Search for a string in any file at </a:t>
            </a:r>
          </a:p>
          <a:p>
            <a:r>
              <a:rPr lang="en-US" sz="2800" i="1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or beneath</a:t>
            </a:r>
            <a:r>
              <a:rPr lang="en-US" sz="2800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 the current directory</a:t>
            </a:r>
            <a:endParaRPr lang="en-US" sz="2800" dirty="0">
              <a:solidFill>
                <a:srgbClr val="FFFF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18532" y="2895600"/>
            <a:ext cx="684354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</a:rPr>
              <a:t>cd sites/all/modules/custom</a:t>
            </a:r>
          </a:p>
          <a:p>
            <a:r>
              <a:rPr lang="en-US" sz="28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</a:rPr>
              <a:t>grep</a:t>
            </a:r>
            <a:r>
              <a:rPr lang="en-US" sz="28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</a:rPr>
              <a:t> –</a:t>
            </a:r>
            <a:r>
              <a:rPr lang="en-US" sz="28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</a:rPr>
              <a:t>rin</a:t>
            </a:r>
            <a:r>
              <a:rPr lang="en-US" sz="28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</a:rPr>
              <a:t> </a:t>
            </a:r>
            <a:r>
              <a:rPr lang="en-US" sz="2800" i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</a:rPr>
              <a:t>some_unique_reference</a:t>
            </a:r>
            <a:endParaRPr lang="en-US" sz="2800" i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rier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616945" y="3905071"/>
            <a:ext cx="348845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ourier" pitchFamily="49" charset="0"/>
                <a:cs typeface="Arial" pitchFamily="34" charset="0"/>
              </a:rPr>
              <a:t>-r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 = Recursive search</a:t>
            </a:r>
          </a:p>
          <a:p>
            <a:r>
              <a:rPr lang="en-US" sz="2400" dirty="0" smtClean="0">
                <a:latin typeface="Courier" pitchFamily="49" charset="0"/>
                <a:cs typeface="Arial" pitchFamily="34" charset="0"/>
              </a:rPr>
              <a:t>-i 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= Case-insensitive</a:t>
            </a:r>
          </a:p>
          <a:p>
            <a:r>
              <a:rPr lang="en-US" sz="2400" dirty="0" smtClean="0">
                <a:latin typeface="Courier" pitchFamily="49" charset="0"/>
                <a:cs typeface="Arial" pitchFamily="34" charset="0"/>
              </a:rPr>
              <a:t>-n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 = Print line numbers</a:t>
            </a:r>
            <a:endParaRPr lang="en-US" sz="2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343400" y="5257800"/>
            <a:ext cx="424026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TIP:</a:t>
            </a:r>
          </a:p>
          <a:p>
            <a:r>
              <a:rPr lang="en-US" sz="24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Make a shortcut alias with:</a:t>
            </a:r>
          </a:p>
          <a:p>
            <a:r>
              <a:rPr lang="en-US" sz="2400" b="1" dirty="0" smtClean="0">
                <a:solidFill>
                  <a:srgbClr val="FFFF00"/>
                </a:solidFill>
                <a:latin typeface="Courier" pitchFamily="49" charset="0"/>
              </a:rPr>
              <a:t>alias grin='</a:t>
            </a:r>
            <a:r>
              <a:rPr lang="en-US" sz="2400" b="1" dirty="0" smtClean="0">
                <a:solidFill>
                  <a:srgbClr val="FFFF00"/>
                </a:solidFill>
                <a:latin typeface="Courier" pitchFamily="49" charset="0"/>
              </a:rPr>
              <a:t>grep</a:t>
            </a:r>
            <a:r>
              <a:rPr lang="en-US" sz="2400" b="1" dirty="0" smtClean="0">
                <a:solidFill>
                  <a:srgbClr val="FFFF00"/>
                </a:solidFill>
                <a:latin typeface="Courier" pitchFamily="49" charset="0"/>
              </a:rPr>
              <a:t> –</a:t>
            </a:r>
            <a:r>
              <a:rPr lang="en-US" sz="2400" b="1" dirty="0" err="1" smtClean="0">
                <a:solidFill>
                  <a:srgbClr val="FFFF00"/>
                </a:solidFill>
                <a:latin typeface="Courier" pitchFamily="49" charset="0"/>
              </a:rPr>
              <a:t>rin</a:t>
            </a:r>
            <a:r>
              <a:rPr lang="en-US" sz="2400" b="1" dirty="0" smtClean="0">
                <a:solidFill>
                  <a:srgbClr val="FFFF00"/>
                </a:solidFill>
                <a:latin typeface="Courier" pitchFamily="49" charset="0"/>
              </a:rPr>
              <a:t>'</a:t>
            </a:r>
            <a:endParaRPr lang="en-US" sz="2400" b="1" dirty="0">
              <a:solidFill>
                <a:srgbClr val="FFFF00"/>
              </a:solidFill>
              <a:latin typeface="Courier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0450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4800" y="381000"/>
            <a:ext cx="78840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err="1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  <a:cs typeface="Arial" pitchFamily="34" charset="0"/>
              </a:rPr>
              <a:t>grep</a:t>
            </a:r>
            <a:r>
              <a:rPr lang="en-US" sz="4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the MySQL database</a:t>
            </a:r>
            <a:endParaRPr lang="en-US" sz="4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4800" y="1531203"/>
            <a:ext cx="652133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No luck with recursive string searches? </a:t>
            </a:r>
          </a:p>
          <a:p>
            <a:r>
              <a:rPr lang="en-US" sz="2800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Here's how to </a:t>
            </a:r>
            <a:r>
              <a:rPr lang="en-US" sz="2800" b="1" dirty="0" err="1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  <a:cs typeface="Arial" pitchFamily="34" charset="0"/>
              </a:rPr>
              <a:t>grep</a:t>
            </a:r>
            <a:r>
              <a:rPr lang="en-US" sz="28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</a:t>
            </a:r>
            <a:r>
              <a:rPr lang="en-US" sz="2800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your database. </a:t>
            </a:r>
            <a:endParaRPr lang="en-US" sz="2800" dirty="0">
              <a:solidFill>
                <a:srgbClr val="FFFF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04800" y="2977277"/>
            <a:ext cx="8185254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Download and configure the </a:t>
            </a:r>
            <a:r>
              <a:rPr lang="en-US" sz="2400" dirty="0" err="1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dumpXMLtables.php</a:t>
            </a:r>
            <a:r>
              <a:rPr lang="en-US" sz="2400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 script,</a:t>
            </a:r>
            <a:br>
              <a:rPr lang="en-US" sz="2400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</a:br>
            <a:r>
              <a:rPr lang="en-US" sz="24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https://github.com/nightbeacons/Expecto_Patronum</a:t>
            </a:r>
            <a:r>
              <a:rPr lang="en-US" sz="2400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/>
            </a:r>
            <a:br>
              <a:rPr lang="en-US" sz="2400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</a:br>
            <a:endParaRPr lang="en-US" sz="2400" dirty="0" smtClean="0">
              <a:solidFill>
                <a:srgbClr val="FFFF00"/>
              </a:solidFill>
              <a:latin typeface="Arial" pitchFamily="34" charset="0"/>
              <a:cs typeface="Arial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400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Run </a:t>
            </a:r>
            <a:r>
              <a:rPr lang="en-US" sz="2400" dirty="0" err="1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dumpXMLtables.php</a:t>
            </a:r>
            <a:r>
              <a:rPr lang="en-US" sz="2400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. It writes an XML file </a:t>
            </a:r>
            <a:br>
              <a:rPr lang="en-US" sz="2400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</a:br>
            <a:r>
              <a:rPr lang="en-US" sz="2400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for each table in your db. (users.xml, watchdog.xml, . . .)</a:t>
            </a:r>
            <a:br>
              <a:rPr lang="en-US" sz="2400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</a:br>
            <a:endParaRPr lang="en-US" sz="2400" dirty="0" smtClean="0">
              <a:solidFill>
                <a:srgbClr val="FFFF00"/>
              </a:solidFill>
              <a:latin typeface="Arial" pitchFamily="34" charset="0"/>
              <a:cs typeface="Arial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8307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4800" y="381000"/>
            <a:ext cx="78840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err="1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  <a:cs typeface="Arial" pitchFamily="34" charset="0"/>
              </a:rPr>
              <a:t>grep</a:t>
            </a:r>
            <a:r>
              <a:rPr lang="en-US" sz="4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the MySQL database</a:t>
            </a:r>
            <a:endParaRPr lang="en-US" sz="4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04800" y="2133600"/>
            <a:ext cx="8643520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3. </a:t>
            </a:r>
            <a:r>
              <a:rPr lang="en-US" sz="2400" b="1" dirty="0" err="1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  <a:cs typeface="Arial" pitchFamily="34" charset="0"/>
              </a:rPr>
              <a:t>grep</a:t>
            </a:r>
            <a:r>
              <a:rPr lang="en-US" sz="24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  <a:cs typeface="Arial" pitchFamily="34" charset="0"/>
              </a:rPr>
              <a:t> </a:t>
            </a:r>
            <a:r>
              <a:rPr lang="en-US" sz="24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  <a:cs typeface="Arial" pitchFamily="34" charset="0"/>
              </a:rPr>
              <a:t>-i</a:t>
            </a:r>
            <a:r>
              <a:rPr lang="en-US" sz="2400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 for your target string. </a:t>
            </a:r>
            <a:r>
              <a:rPr lang="en-US" sz="2400" i="1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(Tip: If you get a large</a:t>
            </a:r>
            <a:br>
              <a:rPr lang="en-US" sz="2400" i="1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</a:br>
            <a:r>
              <a:rPr lang="en-US" sz="2400" i="1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search result, redirect the output to a file.)</a:t>
            </a:r>
          </a:p>
          <a:p>
            <a:pPr marL="342900" indent="-342900">
              <a:buFont typeface="+mj-lt"/>
              <a:buAutoNum type="arabicPeriod"/>
            </a:pPr>
            <a:endParaRPr lang="en-US" sz="2400" dirty="0">
              <a:solidFill>
                <a:srgbClr val="FFFF00"/>
              </a:solidFill>
              <a:latin typeface="Arial" pitchFamily="34" charset="0"/>
              <a:cs typeface="Arial" pitchFamily="34" charset="0"/>
            </a:endParaRPr>
          </a:p>
          <a:p>
            <a:r>
              <a:rPr lang="en-US" sz="2400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The </a:t>
            </a:r>
            <a:r>
              <a:rPr lang="en-US" sz="2400" b="1" dirty="0" err="1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  <a:cs typeface="Arial" pitchFamily="34" charset="0"/>
              </a:rPr>
              <a:t>grep</a:t>
            </a:r>
            <a:r>
              <a:rPr lang="en-US" sz="24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shows the table name (as the name of the XML file)</a:t>
            </a:r>
          </a:p>
          <a:p>
            <a:r>
              <a:rPr lang="en-US" sz="2400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as well as the column name and the target string.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2749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4800" y="381000"/>
            <a:ext cx="78840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err="1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  <a:cs typeface="Arial" pitchFamily="34" charset="0"/>
              </a:rPr>
              <a:t>grep</a:t>
            </a:r>
            <a:r>
              <a:rPr lang="en-US" sz="4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the MySQL database</a:t>
            </a:r>
            <a:endParaRPr lang="en-US" sz="4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52400" y="2133600"/>
            <a:ext cx="8956298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Example:</a:t>
            </a:r>
          </a:p>
          <a:p>
            <a:endParaRPr lang="en-US" sz="24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  <a:p>
            <a:r>
              <a:rPr lang="en-US" sz="2000" b="1" dirty="0" err="1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  <a:cs typeface="Arial" pitchFamily="34" charset="0"/>
              </a:rPr>
              <a:t>grep</a:t>
            </a:r>
            <a:r>
              <a:rPr lang="en-US" sz="20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  <a:cs typeface="Arial" pitchFamily="34" charset="0"/>
              </a:rPr>
              <a:t> </a:t>
            </a:r>
            <a:r>
              <a:rPr lang="en-US" sz="2000" b="1" dirty="0" err="1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  <a:cs typeface="Arial" pitchFamily="34" charset="0"/>
              </a:rPr>
              <a:t>drupal</a:t>
            </a:r>
            <a:r>
              <a:rPr lang="en-US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  <a:cs typeface="Arial" pitchFamily="34" charset="0"/>
              </a:rPr>
              <a:t> *.</a:t>
            </a:r>
            <a:r>
              <a:rPr lang="en-US" sz="20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  <a:cs typeface="Arial" pitchFamily="34" charset="0"/>
              </a:rPr>
              <a:t>xml</a:t>
            </a:r>
          </a:p>
          <a:p>
            <a:r>
              <a:rPr lang="en-US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  <a:cs typeface="Arial" pitchFamily="34" charset="0"/>
              </a:rPr>
              <a:t/>
            </a:r>
            <a:br>
              <a:rPr lang="en-US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  <a:cs typeface="Arial" pitchFamily="34" charset="0"/>
              </a:rPr>
            </a:b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  <a:cs typeface="Arial" pitchFamily="34" charset="0"/>
              </a:rPr>
              <a:t>actions</a:t>
            </a:r>
            <a:r>
              <a:rPr lang="en-US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  <a:cs typeface="Arial" pitchFamily="34" charset="0"/>
              </a:rPr>
              <a:t>.xml</a:t>
            </a:r>
            <a:r>
              <a:rPr lang="en-US" sz="20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  <a:cs typeface="Arial" pitchFamily="34" charset="0"/>
              </a:rPr>
              <a:t>: &lt;</a:t>
            </a:r>
            <a:r>
              <a:rPr lang="en-US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  <a:cs typeface="Arial" pitchFamily="34" charset="0"/>
              </a:rPr>
              <a:t>field name="</a:t>
            </a: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  <a:cs typeface="Arial" pitchFamily="34" charset="0"/>
              </a:rPr>
              <a:t>callback</a:t>
            </a:r>
            <a:r>
              <a:rPr lang="en-US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  <a:cs typeface="Arial" pitchFamily="34" charset="0"/>
              </a:rPr>
              <a:t>"&gt;</a:t>
            </a:r>
            <a:r>
              <a:rPr lang="en-US" sz="2000" b="1" dirty="0" err="1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  <a:cs typeface="Arial" pitchFamily="34" charset="0"/>
              </a:rPr>
              <a:t>node_export_drupal</a:t>
            </a:r>
            <a:r>
              <a:rPr lang="en-US" sz="20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  <a:cs typeface="Arial" pitchFamily="34" charset="0"/>
              </a:rPr>
              <a:t>…</a:t>
            </a:r>
            <a:endParaRPr lang="en-US" sz="20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rier" pitchFamily="49" charset="0"/>
              <a:cs typeface="Arial" pitchFamily="34" charset="0"/>
            </a:endParaRPr>
          </a:p>
          <a:p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  <a:cs typeface="Arial" pitchFamily="34" charset="0"/>
              </a:rPr>
              <a:t>advagg_files</a:t>
            </a:r>
            <a:r>
              <a:rPr lang="en-US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  <a:cs typeface="Arial" pitchFamily="34" charset="0"/>
              </a:rPr>
              <a:t>.xml: </a:t>
            </a:r>
            <a:r>
              <a:rPr lang="en-US" sz="20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  <a:cs typeface="Arial" pitchFamily="34" charset="0"/>
              </a:rPr>
              <a:t>&lt;</a:t>
            </a:r>
            <a:r>
              <a:rPr lang="en-US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  <a:cs typeface="Arial" pitchFamily="34" charset="0"/>
              </a:rPr>
              <a:t>field name="</a:t>
            </a: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  <a:cs typeface="Arial" pitchFamily="34" charset="0"/>
              </a:rPr>
              <a:t>filename</a:t>
            </a:r>
            <a:r>
              <a:rPr lang="en-US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  <a:cs typeface="Arial" pitchFamily="34" charset="0"/>
              </a:rPr>
              <a:t>"&gt;</a:t>
            </a:r>
            <a:r>
              <a:rPr lang="en-US" sz="2000" b="1" dirty="0" err="1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  <a:cs typeface="Arial" pitchFamily="34" charset="0"/>
              </a:rPr>
              <a:t>misc</a:t>
            </a:r>
            <a:r>
              <a:rPr lang="en-US" sz="20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  <a:cs typeface="Arial" pitchFamily="34" charset="0"/>
              </a:rPr>
              <a:t>/drupal.js…</a:t>
            </a:r>
            <a:endParaRPr lang="en-US" sz="20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rier" pitchFamily="49" charset="0"/>
              <a:cs typeface="Arial" pitchFamily="34" charset="0"/>
            </a:endParaRPr>
          </a:p>
          <a:p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  <a:cs typeface="Arial" pitchFamily="34" charset="0"/>
              </a:rPr>
              <a:t>locales_source</a:t>
            </a:r>
            <a:r>
              <a:rPr lang="en-US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  <a:cs typeface="Arial" pitchFamily="34" charset="0"/>
              </a:rPr>
              <a:t>.xml: </a:t>
            </a:r>
            <a:r>
              <a:rPr lang="en-US" sz="20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  <a:cs typeface="Arial" pitchFamily="34" charset="0"/>
              </a:rPr>
              <a:t>&lt;</a:t>
            </a:r>
            <a:r>
              <a:rPr lang="en-US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  <a:cs typeface="Arial" pitchFamily="34" charset="0"/>
              </a:rPr>
              <a:t>field name="</a:t>
            </a: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  <a:cs typeface="Arial" pitchFamily="34" charset="0"/>
              </a:rPr>
              <a:t>source</a:t>
            </a:r>
            <a:r>
              <a:rPr lang="en-US" sz="20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  <a:cs typeface="Arial" pitchFamily="34" charset="0"/>
              </a:rPr>
              <a:t>"&gt;</a:t>
            </a:r>
            <a:r>
              <a:rPr lang="en-US" sz="2000" b="1" dirty="0" err="1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  <a:cs typeface="Arial" pitchFamily="34" charset="0"/>
              </a:rPr>
              <a:t>drupal</a:t>
            </a:r>
            <a:r>
              <a:rPr lang="en-US" sz="20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  <a:cs typeface="Arial" pitchFamily="34" charset="0"/>
              </a:rPr>
              <a:t> </a:t>
            </a:r>
            <a:r>
              <a:rPr lang="en-US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  <a:cs typeface="Arial" pitchFamily="34" charset="0"/>
              </a:rPr>
              <a:t>name </a:t>
            </a:r>
            <a:r>
              <a:rPr lang="en-US" sz="20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  <a:cs typeface="Arial" pitchFamily="34" charset="0"/>
              </a:rPr>
              <a:t>for…</a:t>
            </a:r>
            <a:endParaRPr lang="en-US" sz="2000" dirty="0" smtClean="0">
              <a:solidFill>
                <a:srgbClr val="FFFF00"/>
              </a:solidFill>
              <a:latin typeface="Courier" pitchFamily="49" charset="0"/>
              <a:cs typeface="Arial" pitchFamily="34" charset="0"/>
            </a:endParaRPr>
          </a:p>
          <a:p>
            <a:r>
              <a:rPr lang="en-US" i="1" dirty="0" smtClean="0">
                <a:latin typeface="Arial" pitchFamily="34" charset="0"/>
                <a:cs typeface="Arial" pitchFamily="34" charset="0"/>
              </a:rPr>
              <a:t>       table name                                              column name</a:t>
            </a:r>
            <a:endParaRPr lang="en-US" i="1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6468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8600" y="304800"/>
            <a:ext cx="8608447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err="1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dumpXMLtables</a:t>
            </a:r>
            <a:r>
              <a:rPr lang="en-US" sz="4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and </a:t>
            </a:r>
            <a:r>
              <a:rPr lang="en-US" sz="4800" b="1" dirty="0" err="1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dircmp</a:t>
            </a:r>
            <a:endParaRPr lang="en-US" sz="4800" b="1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  <a:p>
            <a:r>
              <a:rPr lang="en-US" sz="2800" b="1" i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very useful for very broken sites</a:t>
            </a:r>
            <a:endParaRPr lang="en-US" sz="2800" b="1" i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04800" y="2133600"/>
            <a:ext cx="814357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Run </a:t>
            </a:r>
            <a:r>
              <a:rPr lang="en-US" sz="2400" dirty="0" err="1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dumpXMLtables.php</a:t>
            </a:r>
            <a:r>
              <a:rPr lang="en-US" sz="2400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 to create a </a:t>
            </a:r>
            <a:r>
              <a:rPr lang="en-US" sz="2400" i="1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"before" </a:t>
            </a:r>
            <a:r>
              <a:rPr lang="en-US" sz="2400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snapshot </a:t>
            </a:r>
            <a:br>
              <a:rPr lang="en-US" sz="2400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</a:br>
            <a:r>
              <a:rPr lang="en-US" sz="2400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of the database. </a:t>
            </a:r>
            <a:r>
              <a:rPr lang="en-US" sz="2400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/>
            </a:r>
            <a:br>
              <a:rPr lang="en-US" sz="2400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</a:br>
            <a:r>
              <a:rPr lang="en-US" sz="2400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/>
            </a:r>
            <a:br>
              <a:rPr lang="en-US" sz="2400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</a:br>
            <a:r>
              <a:rPr lang="en-US" sz="2400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Rename </a:t>
            </a:r>
            <a:r>
              <a:rPr lang="en-US" sz="2400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the dump directory </a:t>
            </a:r>
            <a:r>
              <a:rPr lang="en-US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  <a:cs typeface="Arial" pitchFamily="34" charset="0"/>
              </a:rPr>
              <a:t>before_xml</a:t>
            </a:r>
            <a:r>
              <a:rPr lang="en-US" sz="24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  <a:cs typeface="Arial" pitchFamily="34" charset="0"/>
              </a:rPr>
              <a:t/>
            </a:r>
            <a:br>
              <a:rPr lang="en-US" sz="24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  <a:cs typeface="Arial" pitchFamily="34" charset="0"/>
              </a:rPr>
            </a:br>
            <a:endParaRPr lang="en-US" sz="2400" b="1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rier" pitchFamily="49" charset="0"/>
              <a:cs typeface="Arial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3983683"/>
            <a:ext cx="2572436" cy="2340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915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8600" y="304800"/>
            <a:ext cx="8608447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err="1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dumpXMLtables</a:t>
            </a:r>
            <a:r>
              <a:rPr lang="en-US" sz="4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and </a:t>
            </a:r>
            <a:r>
              <a:rPr lang="en-US" sz="4800" b="1" dirty="0" err="1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dircmp</a:t>
            </a:r>
            <a:endParaRPr lang="en-US" sz="4800" b="1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  <a:p>
            <a:r>
              <a:rPr lang="en-US" sz="2800" b="1" i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very useful for very broken sites</a:t>
            </a:r>
            <a:endParaRPr lang="en-US" sz="2800" b="1" i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04799" y="2286000"/>
            <a:ext cx="7677743" cy="18466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2. </a:t>
            </a:r>
            <a:r>
              <a:rPr lang="en-US" sz="2400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In </a:t>
            </a:r>
            <a:r>
              <a:rPr lang="en-US" sz="2400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Drupal, change </a:t>
            </a:r>
            <a:r>
              <a:rPr lang="en-US" sz="24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just one thing</a:t>
            </a:r>
            <a:r>
              <a:rPr lang="en-US" sz="2400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. </a:t>
            </a:r>
            <a:br>
              <a:rPr lang="en-US" sz="2400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</a:br>
            <a:endParaRPr lang="en-US" sz="2400" dirty="0" smtClean="0">
              <a:solidFill>
                <a:srgbClr val="FFFF00"/>
              </a:solidFill>
              <a:latin typeface="Arial" pitchFamily="34" charset="0"/>
              <a:cs typeface="Arial" pitchFamily="34" charset="0"/>
            </a:endParaRPr>
          </a:p>
          <a:p>
            <a:r>
              <a:rPr lang="en-US" sz="2400" i="1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(</a:t>
            </a:r>
            <a:r>
              <a:rPr lang="en-US" sz="2400" i="1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Typically this will be your "prime suspect" component.)</a:t>
            </a:r>
            <a:r>
              <a:rPr lang="en-US" sz="2400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/>
            </a:r>
            <a:br>
              <a:rPr lang="en-US" sz="2400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</a:br>
            <a:endParaRPr lang="en-US" sz="2400" dirty="0" smtClean="0">
              <a:solidFill>
                <a:srgbClr val="FFFF00"/>
              </a:solidFill>
              <a:latin typeface="Arial" pitchFamily="34" charset="0"/>
              <a:cs typeface="Arial" pitchFamily="34" charset="0"/>
            </a:endParaRPr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4328" y="3657600"/>
            <a:ext cx="2034715" cy="2718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012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8600" y="304800"/>
            <a:ext cx="8608447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err="1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dumpXMLtables</a:t>
            </a:r>
            <a:r>
              <a:rPr lang="en-US" sz="4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and </a:t>
            </a:r>
            <a:r>
              <a:rPr lang="en-US" sz="4800" b="1" dirty="0" err="1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dircmp</a:t>
            </a:r>
            <a:endParaRPr lang="en-US" sz="4800" b="1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  <a:p>
            <a:r>
              <a:rPr lang="en-US" sz="2800" b="1" i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very useful for very broken sites</a:t>
            </a:r>
            <a:endParaRPr lang="en-US" sz="2800" b="1" i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04800" y="1828800"/>
            <a:ext cx="8428911" cy="18466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3. </a:t>
            </a:r>
            <a:r>
              <a:rPr lang="en-US" sz="2400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Re-run </a:t>
            </a:r>
            <a:r>
              <a:rPr lang="en-US" sz="2400" dirty="0" err="1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dumpXMLtables.php</a:t>
            </a:r>
            <a:r>
              <a:rPr lang="en-US" sz="2400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 to create an </a:t>
            </a:r>
            <a:r>
              <a:rPr lang="en-US" sz="2400" i="1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"after"</a:t>
            </a:r>
            <a:r>
              <a:rPr lang="en-US" sz="2400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 snapshot.</a:t>
            </a:r>
            <a:br>
              <a:rPr lang="en-US" sz="2400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</a:br>
            <a:endParaRPr lang="en-US" sz="2400" dirty="0" smtClean="0">
              <a:solidFill>
                <a:srgbClr val="FFFF00"/>
              </a:solidFill>
              <a:latin typeface="Arial" pitchFamily="34" charset="0"/>
              <a:cs typeface="Arial" pitchFamily="34" charset="0"/>
            </a:endParaRPr>
          </a:p>
          <a:p>
            <a:r>
              <a:rPr lang="en-US" sz="2400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Rename that </a:t>
            </a:r>
            <a:r>
              <a:rPr lang="en-US" sz="2400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dump directory </a:t>
            </a:r>
            <a:r>
              <a:rPr lang="en-US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  <a:cs typeface="Arial" pitchFamily="34" charset="0"/>
              </a:rPr>
              <a:t>after_xml</a:t>
            </a:r>
            <a:r>
              <a:rPr lang="en-US" sz="24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  <a:cs typeface="Arial" pitchFamily="34" charset="0"/>
              </a:rPr>
              <a:t/>
            </a:r>
            <a:br>
              <a:rPr lang="en-US" sz="24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  <a:cs typeface="Arial" pitchFamily="34" charset="0"/>
              </a:rPr>
            </a:br>
            <a:endParaRPr lang="en-US" sz="2400" b="1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rier" pitchFamily="49" charset="0"/>
              <a:cs typeface="Arial" pitchFamily="34" charset="0"/>
            </a:endParaRPr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0" y="3429000"/>
            <a:ext cx="2611036" cy="269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81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8600" y="304800"/>
            <a:ext cx="8608447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err="1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dumpXMLtables</a:t>
            </a:r>
            <a:r>
              <a:rPr lang="en-US" sz="4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and </a:t>
            </a:r>
            <a:r>
              <a:rPr lang="en-US" sz="4800" b="1" dirty="0" err="1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dircmp</a:t>
            </a:r>
            <a:endParaRPr lang="en-US" sz="4800" b="1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  <a:p>
            <a:r>
              <a:rPr lang="en-US" sz="2800" b="1" i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very useful for very broken sites</a:t>
            </a:r>
            <a:endParaRPr lang="en-US" sz="2800" b="1" i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04800" y="2168604"/>
            <a:ext cx="8561959" cy="18466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4. Use  </a:t>
            </a:r>
            <a:r>
              <a:rPr lang="en-US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  <a:cs typeface="Arial" pitchFamily="34" charset="0"/>
              </a:rPr>
              <a:t>dircmp</a:t>
            </a:r>
            <a:r>
              <a:rPr 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  <a:cs typeface="Arial" pitchFamily="34" charset="0"/>
              </a:rPr>
              <a:t> </a:t>
            </a:r>
            <a:r>
              <a:rPr lang="en-US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  <a:cs typeface="Arial" pitchFamily="34" charset="0"/>
              </a:rPr>
              <a:t>before_xml</a:t>
            </a:r>
            <a:r>
              <a:rPr 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  <a:cs typeface="Arial" pitchFamily="34" charset="0"/>
              </a:rPr>
              <a:t> </a:t>
            </a:r>
            <a:r>
              <a:rPr lang="en-US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  <a:cs typeface="Arial" pitchFamily="34" charset="0"/>
              </a:rPr>
              <a:t>after_xml</a:t>
            </a:r>
            <a:r>
              <a:rPr 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 </a:t>
            </a:r>
            <a:r>
              <a:rPr lang="en-US" sz="24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to discover all </a:t>
            </a:r>
            <a:br>
              <a:rPr lang="en-US" sz="24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</a:br>
            <a:r>
              <a:rPr lang="en-US" sz="24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changes to the database</a:t>
            </a:r>
            <a:r>
              <a:rPr lang="en-US" sz="24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.</a:t>
            </a:r>
          </a:p>
          <a:p>
            <a:endParaRPr lang="en-US" sz="24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  <a:p>
            <a:r>
              <a:rPr lang="en-US" sz="2400" b="1" i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(Tip: Or use </a:t>
            </a:r>
            <a:r>
              <a:rPr lang="en-US" sz="2400" b="1" i="1" dirty="0" err="1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dircmpdiff</a:t>
            </a:r>
            <a:r>
              <a:rPr lang="en-US" sz="2400" b="1" i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for copy/paste ability)</a:t>
            </a:r>
            <a:endParaRPr lang="en-US" sz="2400" b="1" i="1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0" y="3986128"/>
            <a:ext cx="2438400" cy="2465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5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8600" y="304800"/>
            <a:ext cx="628248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Manipulating Images</a:t>
            </a:r>
          </a:p>
          <a:p>
            <a:r>
              <a:rPr lang="en-US" sz="24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using </a:t>
            </a:r>
            <a:r>
              <a:rPr lang="en-US" sz="24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  <a:cs typeface="Arial" pitchFamily="34" charset="0"/>
              </a:rPr>
              <a:t>convert</a:t>
            </a:r>
            <a:r>
              <a:rPr lang="en-US" sz="24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, from imagemagick.org</a:t>
            </a:r>
            <a:endParaRPr lang="en-US" sz="24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52400" y="1694795"/>
            <a:ext cx="8871596" cy="37548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If you can do it with Photoshop (or gimp), </a:t>
            </a:r>
            <a:br>
              <a:rPr lang="en-US" sz="2800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</a:br>
            <a:r>
              <a:rPr lang="en-US" sz="2800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you can do it </a:t>
            </a:r>
            <a:r>
              <a:rPr lang="en-US" sz="2800" i="1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faster</a:t>
            </a:r>
            <a:r>
              <a:rPr lang="en-US" sz="2800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 with </a:t>
            </a:r>
            <a:r>
              <a:rPr lang="en-US" sz="28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  <a:cs typeface="Arial" pitchFamily="34" charset="0"/>
              </a:rPr>
              <a:t>convert:</a:t>
            </a:r>
          </a:p>
          <a:p>
            <a:pPr marL="342900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800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Convert between formats (JPG, PNG, GIF, SVG . . .)</a:t>
            </a:r>
          </a:p>
          <a:p>
            <a:pPr marL="342900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800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Resize, rotate, and optimize images</a:t>
            </a:r>
          </a:p>
          <a:p>
            <a:pPr marL="342900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800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Make animated GIFs and sprites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800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Adjust colors, apply special effects, draw </a:t>
            </a:r>
            <a:r>
              <a:rPr lang="en-US" sz="2800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shapes, </a:t>
            </a:r>
            <a:br>
              <a:rPr lang="en-US" sz="2800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</a:br>
            <a:r>
              <a:rPr lang="en-US" sz="2800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and master time, space, and dimension </a:t>
            </a:r>
            <a:endParaRPr lang="en-US" sz="2800" dirty="0">
              <a:solidFill>
                <a:srgbClr val="FFFF0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800" y="319668"/>
            <a:ext cx="1609397" cy="1609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769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8234" y="616803"/>
            <a:ext cx="72122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  <a:cs typeface="Arial" pitchFamily="34" charset="0"/>
              </a:rPr>
              <a:t>convert:</a:t>
            </a:r>
            <a:r>
              <a:rPr lang="en-US" sz="4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</a:t>
            </a:r>
            <a:r>
              <a:rPr lang="en-US" sz="4000" b="1" i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Basic Examples</a:t>
            </a:r>
            <a:endParaRPr lang="en-US" sz="4000" b="1" i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01041" y="1905000"/>
            <a:ext cx="8561959" cy="34317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8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</a:rPr>
              <a:t>convert banner.jpg banner.png</a:t>
            </a:r>
          </a:p>
          <a:p>
            <a:pPr>
              <a:lnSpc>
                <a:spcPct val="200000"/>
              </a:lnSpc>
            </a:pPr>
            <a:r>
              <a:rPr lang="en-US" sz="28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</a:rPr>
              <a:t>convert –geometry 50% big.jpg small.gif</a:t>
            </a:r>
          </a:p>
          <a:p>
            <a:pPr>
              <a:lnSpc>
                <a:spcPct val="200000"/>
              </a:lnSpc>
            </a:pPr>
            <a:r>
              <a:rPr lang="en-US" sz="28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</a:rPr>
              <a:t>convert –quality 51% orig.jpg opti.jpg</a:t>
            </a:r>
          </a:p>
          <a:p>
            <a:pPr>
              <a:lnSpc>
                <a:spcPct val="200000"/>
              </a:lnSpc>
            </a:pPr>
            <a:r>
              <a:rPr lang="en-US" sz="28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</a:rPr>
              <a:t>convert --help | more</a:t>
            </a:r>
          </a:p>
        </p:txBody>
      </p:sp>
    </p:spTree>
    <p:extLst>
      <p:ext uri="{BB962C8B-B14F-4D97-AF65-F5344CB8AC3E}">
        <p14:creationId xmlns:p14="http://schemas.microsoft.com/office/powerpoint/2010/main" val="4159981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20537" y="1752600"/>
            <a:ext cx="819006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Before we begin, </a:t>
            </a:r>
            <a:br>
              <a:rPr lang="en-US" sz="44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</a:br>
            <a:r>
              <a:rPr lang="en-US" sz="44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you should know how to do this:</a:t>
            </a:r>
            <a:endParaRPr lang="en-US" sz="44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67729" y="3429000"/>
            <a:ext cx="8095678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800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Log-in to a Linux system using </a:t>
            </a:r>
            <a:r>
              <a:rPr lang="en-US" sz="2800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ssh</a:t>
            </a:r>
            <a:r>
              <a:rPr lang="en-US" sz="2800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2800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PuTTY</a:t>
            </a:r>
            <a:r>
              <a:rPr lang="en-US" sz="2800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, etc.</a:t>
            </a:r>
          </a:p>
          <a:p>
            <a:pPr marL="342900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800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Move between directories (cd)</a:t>
            </a:r>
          </a:p>
          <a:p>
            <a:pPr marL="342900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800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Edit a simple text file (vim, </a:t>
            </a:r>
            <a:r>
              <a:rPr lang="en-US" sz="2800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emacs</a:t>
            </a:r>
            <a:r>
              <a:rPr lang="en-US" sz="2800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, or other)</a:t>
            </a:r>
          </a:p>
          <a:p>
            <a:pPr marL="342900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800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Create &amp; use file and database backups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009" y="152400"/>
            <a:ext cx="2476191" cy="2146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005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8234" y="616803"/>
            <a:ext cx="63339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  <a:cs typeface="Arial" pitchFamily="34" charset="0"/>
              </a:rPr>
              <a:t>convert:</a:t>
            </a:r>
            <a:r>
              <a:rPr lang="en-US" sz="4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</a:t>
            </a:r>
            <a:r>
              <a:rPr lang="en-US" sz="4000" b="1" i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Power Tools</a:t>
            </a:r>
            <a:endParaRPr lang="en-US" sz="4000" b="1" i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28600" y="1600200"/>
            <a:ext cx="8561959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Example 1:</a:t>
            </a:r>
          </a:p>
          <a:p>
            <a:endParaRPr lang="en-US" sz="2800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  <a:p>
            <a:r>
              <a:rPr lang="en-US" sz="28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</a:rPr>
              <a:t>convert </a:t>
            </a:r>
            <a:r>
              <a:rPr lang="en-US" sz="28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</a:rPr>
              <a:t>–delay 20 –loop 0 </a:t>
            </a:r>
            <a:r>
              <a:rPr lang="en-US" sz="28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</a:rPr>
              <a:t>cradle</a:t>
            </a:r>
            <a:r>
              <a:rPr lang="en-US" sz="28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</a:rPr>
              <a:t>*.</a:t>
            </a:r>
            <a:r>
              <a:rPr lang="en-US" sz="28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</a:rPr>
              <a:t>gif \</a:t>
            </a:r>
          </a:p>
          <a:p>
            <a:r>
              <a:rPr lang="en-US" sz="28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</a:rPr>
              <a:t> </a:t>
            </a:r>
            <a:r>
              <a:rPr lang="en-US" sz="28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</a:rPr>
              <a:t>       </a:t>
            </a:r>
            <a:r>
              <a:rPr lang="en-US" sz="28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</a:rPr>
              <a:t>animated_cradle.gif</a:t>
            </a:r>
            <a:r>
              <a:rPr lang="en-US" sz="28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</a:rPr>
              <a:t/>
            </a:r>
            <a:br>
              <a:rPr lang="en-US" sz="28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</a:rPr>
            </a:br>
            <a:endParaRPr lang="en-US" sz="2800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rier" pitchFamily="49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0529" y="3740497"/>
            <a:ext cx="3445471" cy="2584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763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8234" y="616803"/>
            <a:ext cx="63339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  <a:cs typeface="Arial" pitchFamily="34" charset="0"/>
              </a:rPr>
              <a:t>convert:</a:t>
            </a:r>
            <a:r>
              <a:rPr lang="en-US" sz="4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</a:t>
            </a:r>
            <a:r>
              <a:rPr lang="en-US" sz="4000" b="1" i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Power Tools</a:t>
            </a:r>
            <a:endParaRPr lang="en-US" sz="4000" b="1" i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28600" y="1897082"/>
            <a:ext cx="8776762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Example 2:</a:t>
            </a:r>
            <a:r>
              <a:rPr lang="en-US" sz="28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</a:rPr>
              <a:t/>
            </a:r>
            <a:br>
              <a:rPr lang="en-US" sz="28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</a:rPr>
            </a:br>
            <a:endParaRPr lang="en-US" sz="2800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rier" pitchFamily="49" charset="0"/>
            </a:endParaRPr>
          </a:p>
          <a:p>
            <a:r>
              <a:rPr lang="en-US" sz="28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</a:rPr>
              <a:t>convert –</a:t>
            </a:r>
            <a:r>
              <a:rPr lang="en-US" sz="2800" dirty="0" err="1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</a:rPr>
              <a:t>colorspace</a:t>
            </a:r>
            <a:r>
              <a:rPr lang="en-US" sz="28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</a:rPr>
              <a:t> Gray fullcolor.jpg \</a:t>
            </a:r>
          </a:p>
          <a:p>
            <a:r>
              <a:rPr lang="en-US" sz="28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</a:rPr>
              <a:t> </a:t>
            </a:r>
            <a:r>
              <a:rPr lang="en-US" sz="28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</a:rPr>
              <a:t>       monochrome.png</a:t>
            </a:r>
            <a:br>
              <a:rPr lang="en-US" sz="28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</a:rPr>
            </a:br>
            <a:endParaRPr lang="en-US" sz="2800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rier" pitchFamily="49" charset="0"/>
            </a:endParaRPr>
          </a:p>
          <a:p>
            <a:r>
              <a:rPr lang="en-US" sz="28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Example 3:</a:t>
            </a:r>
          </a:p>
          <a:p>
            <a:endParaRPr lang="en-US" sz="2800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  <a:p>
            <a:r>
              <a:rPr lang="en-US" sz="28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</a:rPr>
              <a:t>curl –s http://pnw.org/banner.jpg \</a:t>
            </a:r>
          </a:p>
          <a:p>
            <a:r>
              <a:rPr lang="en-US" sz="28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</a:rPr>
              <a:t> </a:t>
            </a:r>
            <a:r>
              <a:rPr lang="en-US" sz="28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</a:rPr>
              <a:t>       | - convert –resize 200% my.png </a:t>
            </a:r>
          </a:p>
        </p:txBody>
      </p:sp>
    </p:spTree>
    <p:extLst>
      <p:ext uri="{BB962C8B-B14F-4D97-AF65-F5344CB8AC3E}">
        <p14:creationId xmlns:p14="http://schemas.microsoft.com/office/powerpoint/2010/main" val="705679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33400" y="457200"/>
            <a:ext cx="436369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Sending email</a:t>
            </a:r>
            <a:endParaRPr lang="en-US" sz="4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15843" y="1568708"/>
            <a:ext cx="8347157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Using the </a:t>
            </a:r>
            <a:r>
              <a:rPr lang="en-US" sz="28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  <a:cs typeface="Arial" pitchFamily="34" charset="0"/>
              </a:rPr>
              <a:t>mail</a:t>
            </a:r>
            <a:r>
              <a:rPr lang="en-US" sz="28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command</a:t>
            </a:r>
          </a:p>
          <a:p>
            <a:endParaRPr lang="en-US" sz="2800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rier" pitchFamily="49" charset="0"/>
            </a:endParaRPr>
          </a:p>
          <a:p>
            <a:endParaRPr lang="en-US" sz="2800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rier" pitchFamily="49" charset="0"/>
            </a:endParaRPr>
          </a:p>
          <a:p>
            <a:r>
              <a:rPr lang="en-US" sz="28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Example 1:</a:t>
            </a:r>
          </a:p>
          <a:p>
            <a:endParaRPr lang="en-US" sz="2800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rier" pitchFamily="49" charset="0"/>
            </a:endParaRPr>
          </a:p>
          <a:p>
            <a:r>
              <a:rPr lang="en-US" sz="28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</a:rPr>
              <a:t>echo </a:t>
            </a:r>
            <a:r>
              <a:rPr lang="en-US" sz="28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</a:rPr>
              <a:t>"This is the body of the email" \</a:t>
            </a:r>
          </a:p>
          <a:p>
            <a:r>
              <a:rPr lang="en-US" sz="28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</a:rPr>
              <a:t>  | mail -s "The Subject"  foo@bar.com</a:t>
            </a:r>
          </a:p>
          <a:p>
            <a:endParaRPr lang="en-US" sz="2800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rier" pitchFamily="49" charset="0"/>
            </a:endParaRPr>
          </a:p>
          <a:p>
            <a:r>
              <a:rPr lang="en-US" sz="28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</a:rPr>
              <a:t> </a:t>
            </a:r>
            <a:endParaRPr lang="en-US" sz="2800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rier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2741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33400" y="457200"/>
            <a:ext cx="436369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Sending email</a:t>
            </a:r>
            <a:endParaRPr lang="en-US" sz="4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15843" y="1568708"/>
            <a:ext cx="8347157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Using the </a:t>
            </a:r>
            <a:r>
              <a:rPr lang="en-US" sz="28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  <a:cs typeface="Arial" pitchFamily="34" charset="0"/>
              </a:rPr>
              <a:t>mail</a:t>
            </a:r>
            <a:r>
              <a:rPr lang="en-US" sz="28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command</a:t>
            </a:r>
          </a:p>
          <a:p>
            <a:endParaRPr lang="en-US" sz="2800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  <a:p>
            <a:r>
              <a:rPr lang="en-US" sz="28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Example 2:</a:t>
            </a:r>
            <a:endParaRPr lang="en-US" sz="2800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  <a:p>
            <a:endParaRPr lang="en-US" sz="28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rier" pitchFamily="49" charset="0"/>
            </a:endParaRPr>
          </a:p>
          <a:p>
            <a:r>
              <a:rPr lang="en-US" sz="28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</a:rPr>
              <a:t>cat /</a:t>
            </a:r>
            <a:r>
              <a:rPr lang="en-US" sz="2800" dirty="0" err="1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</a:rPr>
              <a:t>tmp</a:t>
            </a:r>
            <a:r>
              <a:rPr lang="en-US" sz="28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</a:rPr>
              <a:t>/msg.txt | \</a:t>
            </a:r>
          </a:p>
          <a:p>
            <a:r>
              <a:rPr lang="en-US" sz="28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</a:rPr>
              <a:t> </a:t>
            </a:r>
            <a:r>
              <a:rPr lang="en-US" sz="28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</a:rPr>
              <a:t> | mail –s "Another One"  foo@bar.com</a:t>
            </a:r>
          </a:p>
          <a:p>
            <a:endParaRPr lang="en-US" sz="2800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rier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98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33400" y="457200"/>
            <a:ext cx="453521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Sending </a:t>
            </a:r>
            <a:r>
              <a:rPr lang="en-US" sz="4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email</a:t>
            </a:r>
            <a:endParaRPr lang="en-US" sz="4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15843" y="1568708"/>
            <a:ext cx="8347157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Adding an attachment</a:t>
            </a:r>
            <a:endParaRPr lang="en-US" sz="28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  <a:p>
            <a:endParaRPr lang="en-US" sz="2800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  <a:p>
            <a:r>
              <a:rPr lang="en-US" sz="28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Example </a:t>
            </a:r>
            <a:r>
              <a:rPr lang="en-US" sz="28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3</a:t>
            </a:r>
            <a:r>
              <a:rPr lang="en-US" sz="28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:</a:t>
            </a:r>
            <a:endParaRPr lang="en-US" sz="2800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  <a:p>
            <a:endParaRPr lang="en-US" sz="28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rier" pitchFamily="49" charset="0"/>
            </a:endParaRPr>
          </a:p>
          <a:p>
            <a:endParaRPr lang="en-US" sz="2800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rier" pitchFamily="49" charset="0"/>
            </a:endParaRPr>
          </a:p>
          <a:p>
            <a:r>
              <a:rPr lang="en-US" sz="28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</a:rPr>
              <a:t>echo </a:t>
            </a:r>
            <a:r>
              <a:rPr lang="en-US" sz="28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</a:rPr>
              <a:t>"Attachment attached"     \</a:t>
            </a:r>
          </a:p>
          <a:p>
            <a:r>
              <a:rPr lang="en-US" sz="28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</a:rPr>
              <a:t> </a:t>
            </a:r>
            <a:r>
              <a:rPr lang="en-US" sz="28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</a:rPr>
              <a:t> | mail –s "With Attachment"  \</a:t>
            </a:r>
          </a:p>
          <a:p>
            <a:r>
              <a:rPr lang="en-US" sz="28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</a:rPr>
              <a:t> </a:t>
            </a:r>
            <a:r>
              <a:rPr lang="en-US" sz="28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</a:rPr>
              <a:t> | -a /</a:t>
            </a:r>
            <a:r>
              <a:rPr lang="en-US" sz="2800" dirty="0" err="1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</a:rPr>
              <a:t>var</a:t>
            </a:r>
            <a:r>
              <a:rPr lang="en-US" sz="28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</a:rPr>
              <a:t>/www/image.png  foo@bar.com</a:t>
            </a:r>
          </a:p>
        </p:txBody>
      </p:sp>
    </p:spTree>
    <p:extLst>
      <p:ext uri="{BB962C8B-B14F-4D97-AF65-F5344CB8AC3E}">
        <p14:creationId xmlns:p14="http://schemas.microsoft.com/office/powerpoint/2010/main" val="2797831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0" y="609600"/>
            <a:ext cx="6139438" cy="20672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err="1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</a:rPr>
              <a:t>scp</a:t>
            </a:r>
            <a:endParaRPr lang="en-US" sz="4800" b="1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rier" pitchFamily="49" charset="0"/>
            </a:endParaRPr>
          </a:p>
          <a:p>
            <a:pPr>
              <a:lnSpc>
                <a:spcPts val="1000"/>
              </a:lnSpc>
            </a:pPr>
            <a:r>
              <a:rPr lang="en-US" sz="2800" i="1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"secure copy"</a:t>
            </a:r>
            <a:endParaRPr lang="en-US" sz="2800" i="1" dirty="0">
              <a:solidFill>
                <a:srgbClr val="FFFF00"/>
              </a:solidFill>
              <a:latin typeface="Arial" pitchFamily="34" charset="0"/>
              <a:cs typeface="Arial" pitchFamily="34" charset="0"/>
            </a:endParaRPr>
          </a:p>
          <a:p>
            <a:endParaRPr lang="en-US" sz="2400" b="1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  <a:p>
            <a:r>
              <a:rPr lang="en-US" sz="24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Quickly copy </a:t>
            </a:r>
            <a:r>
              <a:rPr lang="en-US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f</a:t>
            </a:r>
            <a:r>
              <a:rPr lang="en-US" sz="24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iles between systems</a:t>
            </a:r>
            <a:br>
              <a:rPr lang="en-US" sz="24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</a:br>
            <a:r>
              <a:rPr lang="en-US" sz="2400" b="1" i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(You need a valid login on both systems)</a:t>
            </a:r>
            <a:endParaRPr lang="en-US" sz="2400" b="1" i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62944" y="3046780"/>
            <a:ext cx="8400056" cy="32778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i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Send a local file to a remote system:</a:t>
            </a:r>
          </a:p>
          <a:p>
            <a:pPr>
              <a:lnSpc>
                <a:spcPct val="150000"/>
              </a:lnSpc>
            </a:pPr>
            <a:r>
              <a:rPr lang="en-US" sz="2600" dirty="0" err="1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</a:rPr>
              <a:t>scp</a:t>
            </a:r>
            <a:r>
              <a:rPr lang="en-US" sz="26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</a:rPr>
              <a:t> myfile.txt harryp@hgwrt1.edu:/</a:t>
            </a:r>
            <a:r>
              <a:rPr lang="en-US" sz="2600" dirty="0" err="1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</a:rPr>
              <a:t>var</a:t>
            </a:r>
            <a:r>
              <a:rPr lang="en-US" sz="26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</a:rPr>
              <a:t>/www</a:t>
            </a:r>
          </a:p>
          <a:p>
            <a:endParaRPr lang="en-US" sz="2600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rier" pitchFamily="49" charset="0"/>
            </a:endParaRPr>
          </a:p>
          <a:p>
            <a:pPr>
              <a:spcAft>
                <a:spcPts val="1800"/>
              </a:spcAft>
            </a:pPr>
            <a:r>
              <a:rPr lang="en-US" sz="2600" i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Fetch multiple files from a remote system:</a:t>
            </a:r>
          </a:p>
          <a:p>
            <a:r>
              <a:rPr lang="en-US" sz="2600" dirty="0" err="1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</a:rPr>
              <a:t>scp</a:t>
            </a:r>
            <a:r>
              <a:rPr lang="en-US" sz="26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</a:rPr>
              <a:t> harryp</a:t>
            </a:r>
            <a:r>
              <a:rPr lang="en-US" sz="26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</a:rPr>
              <a:t>@</a:t>
            </a:r>
            <a:r>
              <a:rPr lang="en-US" sz="26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</a:rPr>
              <a:t>hgwrt1.edu:/</a:t>
            </a:r>
            <a:r>
              <a:rPr lang="en-US" sz="2600" dirty="0" err="1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</a:rPr>
              <a:t>tmp</a:t>
            </a:r>
            <a:r>
              <a:rPr lang="en-US" sz="26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</a:rPr>
              <a:t>/images/*.jpg \</a:t>
            </a:r>
            <a:br>
              <a:rPr lang="en-US" sz="26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</a:rPr>
            </a:br>
            <a:r>
              <a:rPr lang="en-US" sz="26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</a:rPr>
              <a:t>    /</a:t>
            </a:r>
            <a:r>
              <a:rPr lang="en-US" sz="2600" dirty="0" err="1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</a:rPr>
              <a:t>var</a:t>
            </a:r>
            <a:r>
              <a:rPr lang="en-US" sz="26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</a:rPr>
              <a:t>/www/images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33114">
            <a:off x="7230714" y="327063"/>
            <a:ext cx="1112065" cy="2224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440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0" y="609600"/>
            <a:ext cx="50563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err="1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</a:rPr>
              <a:t>scp</a:t>
            </a:r>
            <a:r>
              <a:rPr lang="en-US" sz="4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</a:rPr>
              <a:t>: </a:t>
            </a:r>
            <a:r>
              <a:rPr lang="en-US" sz="4000" b="1" i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Power Tools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04800" y="2018705"/>
            <a:ext cx="8800807" cy="40010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i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Send an entire directory to a remote system:</a:t>
            </a:r>
          </a:p>
          <a:p>
            <a:pPr>
              <a:lnSpc>
                <a:spcPct val="150000"/>
              </a:lnSpc>
            </a:pPr>
            <a:r>
              <a:rPr lang="en-US" sz="2600" dirty="0" err="1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</a:rPr>
              <a:t>scp</a:t>
            </a:r>
            <a:r>
              <a:rPr lang="en-US" sz="26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</a:rPr>
              <a:t> -</a:t>
            </a:r>
            <a:r>
              <a:rPr lang="en-US" sz="2600" dirty="0" err="1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</a:rPr>
              <a:t>rp</a:t>
            </a:r>
            <a:r>
              <a:rPr lang="en-US" sz="26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</a:rPr>
              <a:t> images draco@hgwrt1.edu:/</a:t>
            </a:r>
            <a:r>
              <a:rPr lang="en-US" sz="2600" dirty="0" err="1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</a:rPr>
              <a:t>var</a:t>
            </a:r>
            <a:r>
              <a:rPr lang="en-US" sz="26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</a:rPr>
              <a:t>/www</a:t>
            </a:r>
          </a:p>
          <a:p>
            <a:r>
              <a:rPr lang="en-US" sz="26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</a:rPr>
              <a:t/>
            </a:r>
            <a:br>
              <a:rPr lang="en-US" sz="26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</a:rPr>
            </a:br>
            <a:endParaRPr lang="en-US" sz="2600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rier" pitchFamily="49" charset="0"/>
            </a:endParaRPr>
          </a:p>
          <a:p>
            <a:pPr>
              <a:spcAft>
                <a:spcPts val="1800"/>
              </a:spcAft>
            </a:pPr>
            <a:r>
              <a:rPr lang="en-US" sz="2600" i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Copy ginormous directories to a remote system:</a:t>
            </a:r>
          </a:p>
          <a:p>
            <a:r>
              <a:rPr lang="en-US" sz="26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</a:rPr>
              <a:t>tar </a:t>
            </a:r>
            <a:r>
              <a:rPr lang="en-US" sz="26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</a:rPr>
              <a:t>-</a:t>
            </a:r>
            <a:r>
              <a:rPr lang="en-US" sz="2600" dirty="0" err="1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</a:rPr>
              <a:t>cpf</a:t>
            </a:r>
            <a:r>
              <a:rPr lang="en-US" sz="26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</a:rPr>
              <a:t> </a:t>
            </a:r>
            <a:r>
              <a:rPr lang="en-US" sz="26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</a:rPr>
              <a:t>- </a:t>
            </a:r>
            <a:r>
              <a:rPr lang="en-US" sz="26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</a:rPr>
              <a:t>/</a:t>
            </a:r>
            <a:r>
              <a:rPr lang="en-US" sz="2600" dirty="0" err="1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</a:rPr>
              <a:t>var</a:t>
            </a:r>
            <a:r>
              <a:rPr lang="en-US" sz="26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</a:rPr>
              <a:t>/www </a:t>
            </a:r>
            <a:r>
              <a:rPr lang="en-US" sz="26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</a:rPr>
              <a:t>| </a:t>
            </a:r>
            <a:r>
              <a:rPr lang="en-US" sz="26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</a:rPr>
              <a:t>ssh</a:t>
            </a:r>
            <a:r>
              <a:rPr lang="en-US" sz="26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</a:rPr>
              <a:t> </a:t>
            </a:r>
            <a:r>
              <a:rPr lang="en-US" sz="26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</a:rPr>
              <a:t>luna@hgwrt.edu \</a:t>
            </a:r>
          </a:p>
          <a:p>
            <a:r>
              <a:rPr lang="en-US" sz="26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</a:rPr>
              <a:t> "(</a:t>
            </a:r>
            <a:r>
              <a:rPr lang="en-US" sz="26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</a:rPr>
              <a:t>cd </a:t>
            </a:r>
            <a:r>
              <a:rPr lang="en-US" sz="26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</a:rPr>
              <a:t>/archive/; </a:t>
            </a:r>
            <a:r>
              <a:rPr lang="en-US" sz="26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</a:rPr>
              <a:t>tar </a:t>
            </a:r>
            <a:r>
              <a:rPr lang="en-US" sz="26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</a:rPr>
              <a:t>-</a:t>
            </a:r>
            <a:r>
              <a:rPr lang="en-US" sz="2600" dirty="0" err="1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</a:rPr>
              <a:t>xpf</a:t>
            </a:r>
            <a:r>
              <a:rPr lang="en-US" sz="26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</a:rPr>
              <a:t> </a:t>
            </a:r>
            <a:r>
              <a:rPr lang="en-US" sz="26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</a:rPr>
              <a:t>- )"</a:t>
            </a:r>
          </a:p>
          <a:p>
            <a:r>
              <a:rPr lang="en-US" sz="2600" i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                      T</a:t>
            </a:r>
            <a:r>
              <a:rPr lang="en-US" sz="2600" i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ip: Useful if you have limited disk space</a:t>
            </a:r>
            <a:endParaRPr lang="en-US" sz="2600" i="1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2285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33400" y="457200"/>
            <a:ext cx="65069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Just for Fun - </a:t>
            </a:r>
            <a:r>
              <a:rPr lang="en-US" sz="4800" b="1" dirty="0" err="1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  <a:cs typeface="Arial" pitchFamily="34" charset="0"/>
              </a:rPr>
              <a:t>figlet</a:t>
            </a:r>
            <a:endParaRPr lang="en-US" sz="4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rier" pitchFamily="49" charset="0"/>
              <a:cs typeface="Arial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15843" y="1568708"/>
            <a:ext cx="8132354" cy="48320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Examples:</a:t>
            </a:r>
            <a:br>
              <a:rPr lang="en-US" sz="28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</a:br>
            <a:endParaRPr lang="en-US" sz="2800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  <a:p>
            <a:r>
              <a:rPr lang="en-US" sz="28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  <a:cs typeface="Arial" pitchFamily="34" charset="0"/>
              </a:rPr>
              <a:t>figlet</a:t>
            </a:r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  <a:cs typeface="Arial" pitchFamily="34" charset="0"/>
              </a:rPr>
              <a:t> Drupal Rocks</a:t>
            </a:r>
          </a:p>
          <a:p>
            <a:endParaRPr lang="en-US" sz="16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rier" pitchFamily="49" charset="0"/>
            </a:endParaRPr>
          </a:p>
          <a:p>
            <a:r>
              <a:rPr lang="en-US" sz="1600" b="1" dirty="0">
                <a:solidFill>
                  <a:srgbClr val="FFFF00"/>
                </a:solidFill>
                <a:latin typeface="Courier" pitchFamily="49" charset="0"/>
              </a:rPr>
              <a:t> ____                         _ </a:t>
            </a:r>
            <a:r>
              <a:rPr lang="en-US" sz="1600" b="1" dirty="0" smtClean="0">
                <a:solidFill>
                  <a:srgbClr val="FFFF00"/>
                </a:solidFill>
                <a:latin typeface="Courier" pitchFamily="49" charset="0"/>
              </a:rPr>
              <a:t>   </a:t>
            </a:r>
            <a:r>
              <a:rPr lang="en-US" sz="1600" b="1" dirty="0">
                <a:solidFill>
                  <a:srgbClr val="FFFF00"/>
                </a:solidFill>
                <a:latin typeface="Courier" pitchFamily="49" charset="0"/>
              </a:rPr>
              <a:t>____            _</a:t>
            </a:r>
          </a:p>
          <a:p>
            <a:r>
              <a:rPr lang="en-US" sz="1600" b="1" dirty="0">
                <a:solidFill>
                  <a:srgbClr val="FFFF00"/>
                </a:solidFill>
                <a:latin typeface="Courier" pitchFamily="49" charset="0"/>
              </a:rPr>
              <a:t>|  _ \ _ __ _   _ _ __   __ _| | </a:t>
            </a:r>
            <a:r>
              <a:rPr lang="en-US" sz="1600" b="1" dirty="0" smtClean="0">
                <a:solidFill>
                  <a:srgbClr val="FFFF00"/>
                </a:solidFill>
                <a:latin typeface="Courier" pitchFamily="49" charset="0"/>
              </a:rPr>
              <a:t> |  </a:t>
            </a:r>
            <a:r>
              <a:rPr lang="en-US" sz="1600" b="1" dirty="0">
                <a:solidFill>
                  <a:srgbClr val="FFFF00"/>
                </a:solidFill>
                <a:latin typeface="Courier" pitchFamily="49" charset="0"/>
              </a:rPr>
              <a:t>_ \ ___   ___| | _____</a:t>
            </a:r>
          </a:p>
          <a:p>
            <a:r>
              <a:rPr lang="en-US" sz="1600" b="1" dirty="0">
                <a:solidFill>
                  <a:srgbClr val="FFFF00"/>
                </a:solidFill>
                <a:latin typeface="Courier" pitchFamily="49" charset="0"/>
              </a:rPr>
              <a:t>| | | | '__| | | | '_ \ / _` | | </a:t>
            </a:r>
            <a:r>
              <a:rPr lang="en-US" sz="1600" b="1" dirty="0" smtClean="0">
                <a:solidFill>
                  <a:srgbClr val="FFFF00"/>
                </a:solidFill>
                <a:latin typeface="Courier" pitchFamily="49" charset="0"/>
              </a:rPr>
              <a:t> | </a:t>
            </a:r>
            <a:r>
              <a:rPr lang="en-US" sz="1600" b="1" dirty="0">
                <a:solidFill>
                  <a:srgbClr val="FFFF00"/>
                </a:solidFill>
                <a:latin typeface="Courier" pitchFamily="49" charset="0"/>
              </a:rPr>
              <a:t>|_) / _ \ / __| |/ / __|</a:t>
            </a:r>
          </a:p>
          <a:p>
            <a:r>
              <a:rPr lang="en-US" sz="1600" b="1" dirty="0">
                <a:solidFill>
                  <a:srgbClr val="FFFF00"/>
                </a:solidFill>
                <a:latin typeface="Courier" pitchFamily="49" charset="0"/>
              </a:rPr>
              <a:t>| |_| | |  | |_| | |_) | (_| | | </a:t>
            </a:r>
            <a:r>
              <a:rPr lang="en-US" sz="1600" b="1" dirty="0" smtClean="0">
                <a:solidFill>
                  <a:srgbClr val="FFFF00"/>
                </a:solidFill>
                <a:latin typeface="Courier" pitchFamily="49" charset="0"/>
              </a:rPr>
              <a:t> |  </a:t>
            </a:r>
            <a:r>
              <a:rPr lang="en-US" sz="1600" b="1" dirty="0">
                <a:solidFill>
                  <a:srgbClr val="FFFF00"/>
                </a:solidFill>
                <a:latin typeface="Courier" pitchFamily="49" charset="0"/>
              </a:rPr>
              <a:t>_ &lt; (_) | (__|   &lt;\__ \</a:t>
            </a:r>
          </a:p>
          <a:p>
            <a:r>
              <a:rPr lang="en-US" sz="1600" b="1" dirty="0">
                <a:solidFill>
                  <a:srgbClr val="FFFF00"/>
                </a:solidFill>
                <a:latin typeface="Courier" pitchFamily="49" charset="0"/>
              </a:rPr>
              <a:t>|____/|_|   \__,_| .__/ \__,_|_| </a:t>
            </a:r>
            <a:r>
              <a:rPr lang="en-US" sz="1600" b="1" dirty="0" smtClean="0">
                <a:solidFill>
                  <a:srgbClr val="FFFF00"/>
                </a:solidFill>
                <a:latin typeface="Courier" pitchFamily="49" charset="0"/>
              </a:rPr>
              <a:t> |_| </a:t>
            </a:r>
            <a:r>
              <a:rPr lang="en-US" sz="1600" b="1" dirty="0">
                <a:solidFill>
                  <a:srgbClr val="FFFF00"/>
                </a:solidFill>
                <a:latin typeface="Courier" pitchFamily="49" charset="0"/>
              </a:rPr>
              <a:t>\_\___/ \___|_|\_\___/</a:t>
            </a:r>
          </a:p>
          <a:p>
            <a:r>
              <a:rPr lang="en-US" sz="1600" b="1" dirty="0">
                <a:solidFill>
                  <a:srgbClr val="FFFF00"/>
                </a:solidFill>
                <a:latin typeface="Courier" pitchFamily="49" charset="0"/>
              </a:rPr>
              <a:t>                 |_|</a:t>
            </a:r>
          </a:p>
          <a:p>
            <a:endParaRPr lang="en-US" sz="2800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rier" pitchFamily="49" charset="0"/>
            </a:endParaRPr>
          </a:p>
          <a:p>
            <a:r>
              <a:rPr lang="en-US" sz="28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Redirect to a file:</a:t>
            </a:r>
          </a:p>
          <a:p>
            <a:endParaRPr lang="en-US" sz="28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  <a:p>
            <a:r>
              <a:rPr lang="en-US" sz="2800" dirty="0" err="1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  <a:cs typeface="Arial" pitchFamily="34" charset="0"/>
              </a:rPr>
              <a:t>figlet</a:t>
            </a:r>
            <a:r>
              <a:rPr lang="en-US" sz="28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  <a:cs typeface="Arial" pitchFamily="34" charset="0"/>
              </a:rPr>
              <a:t> Development System &gt; /</a:t>
            </a:r>
            <a:r>
              <a:rPr lang="en-US" sz="2800" dirty="0" err="1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  <a:cs typeface="Arial" pitchFamily="34" charset="0"/>
              </a:rPr>
              <a:t>etc</a:t>
            </a:r>
            <a:r>
              <a:rPr lang="en-US" sz="28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  <a:cs typeface="Arial" pitchFamily="34" charset="0"/>
              </a:rPr>
              <a:t>/</a:t>
            </a:r>
            <a:r>
              <a:rPr lang="en-US" sz="2800" dirty="0" err="1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  <a:cs typeface="Arial" pitchFamily="34" charset="0"/>
              </a:rPr>
              <a:t>motd</a:t>
            </a:r>
            <a:endParaRPr lang="en-US" sz="2800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rier" pitchFamily="49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8496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33400" y="457200"/>
            <a:ext cx="65069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Just for Fun - </a:t>
            </a:r>
            <a:r>
              <a:rPr lang="en-US" sz="4800" b="1" dirty="0" err="1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  <a:cs typeface="Arial" pitchFamily="34" charset="0"/>
              </a:rPr>
              <a:t>figlet</a:t>
            </a:r>
            <a:endParaRPr lang="en-US" sz="4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rier" pitchFamily="49" charset="0"/>
              <a:cs typeface="Arial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15843" y="1568708"/>
            <a:ext cx="6801862" cy="5386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More fonts??</a:t>
            </a:r>
          </a:p>
          <a:p>
            <a:endParaRPr lang="en-US" sz="2800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  <a:p>
            <a:r>
              <a:rPr lang="en-US" sz="28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  <a:cs typeface="Arial" pitchFamily="34" charset="0"/>
              </a:rPr>
              <a:t>showfigfonts</a:t>
            </a:r>
            <a:endParaRPr lang="en-US" sz="28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rier" pitchFamily="49" charset="0"/>
              <a:cs typeface="Arial" pitchFamily="34" charset="0"/>
            </a:endParaRPr>
          </a:p>
          <a:p>
            <a:r>
              <a:rPr lang="en-US" sz="28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shows all of them, with samples</a:t>
            </a:r>
            <a:br>
              <a:rPr lang="en-US" sz="28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</a:br>
            <a:endParaRPr lang="en-US" sz="2800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  <a:p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  <a:cs typeface="Arial" pitchFamily="34" charset="0"/>
              </a:rPr>
              <a:t> </a:t>
            </a:r>
            <a:r>
              <a:rPr lang="en-US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  <a:cs typeface="Arial" pitchFamily="34" charset="0"/>
              </a:rPr>
              <a:t>figlet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  <a:cs typeface="Arial" pitchFamily="34" charset="0"/>
              </a:rPr>
              <a:t> -f slant Too Cool</a:t>
            </a:r>
          </a:p>
          <a:p>
            <a:r>
              <a:rPr lang="en-US" sz="2000" b="1" dirty="0">
                <a:solidFill>
                  <a:srgbClr val="FFFF00"/>
                </a:solidFill>
                <a:latin typeface="Courier" pitchFamily="49" charset="0"/>
                <a:cs typeface="Arial" pitchFamily="34" charset="0"/>
              </a:rPr>
              <a:t>  ______               ______            __</a:t>
            </a:r>
          </a:p>
          <a:p>
            <a:r>
              <a:rPr lang="en-US" sz="2000" b="1" dirty="0">
                <a:solidFill>
                  <a:srgbClr val="FFFF00"/>
                </a:solidFill>
                <a:latin typeface="Courier" pitchFamily="49" charset="0"/>
                <a:cs typeface="Arial" pitchFamily="34" charset="0"/>
              </a:rPr>
              <a:t> /_  __/___  ____     / ____/___  ____  / /</a:t>
            </a:r>
          </a:p>
          <a:p>
            <a:r>
              <a:rPr lang="en-US" sz="2000" b="1" dirty="0">
                <a:solidFill>
                  <a:srgbClr val="FFFF00"/>
                </a:solidFill>
                <a:latin typeface="Courier" pitchFamily="49" charset="0"/>
                <a:cs typeface="Arial" pitchFamily="34" charset="0"/>
              </a:rPr>
              <a:t>  / / / __ \/ __ \   / /   / __ \/ __ \/ /</a:t>
            </a:r>
          </a:p>
          <a:p>
            <a:r>
              <a:rPr lang="en-US" sz="2000" b="1" dirty="0">
                <a:solidFill>
                  <a:srgbClr val="FFFF00"/>
                </a:solidFill>
                <a:latin typeface="Courier" pitchFamily="49" charset="0"/>
                <a:cs typeface="Arial" pitchFamily="34" charset="0"/>
              </a:rPr>
              <a:t> / / / /_/ / /_/ /  / /___/ /_/ / /_/ / /</a:t>
            </a:r>
          </a:p>
          <a:p>
            <a:r>
              <a:rPr lang="en-US" sz="2000" b="1" dirty="0">
                <a:solidFill>
                  <a:srgbClr val="FFFF00"/>
                </a:solidFill>
                <a:latin typeface="Courier" pitchFamily="49" charset="0"/>
                <a:cs typeface="Arial" pitchFamily="34" charset="0"/>
              </a:rPr>
              <a:t>/_/  \____/\____/   \____/\____/\____/_/</a:t>
            </a:r>
          </a:p>
          <a:p>
            <a:endParaRPr lang="en-US" sz="28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  <a:p>
            <a:endParaRPr lang="en-US" sz="2800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  <a:p>
            <a:r>
              <a:rPr lang="en-US" sz="28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  <a:cs typeface="Arial" pitchFamily="34" charset="0"/>
              </a:rPr>
              <a:t> </a:t>
            </a:r>
            <a:r>
              <a:rPr lang="en-US" sz="28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</a:t>
            </a:r>
            <a:endParaRPr lang="en-US" sz="2800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rier" pitchFamily="49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9358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33400" y="457200"/>
            <a:ext cx="68756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Just for Fun - </a:t>
            </a:r>
            <a:r>
              <a:rPr lang="en-US" sz="4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  <a:cs typeface="Arial" pitchFamily="34" charset="0"/>
              </a:rPr>
              <a:t>fortune</a:t>
            </a:r>
            <a:endParaRPr lang="en-US" sz="4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rier" pitchFamily="49" charset="0"/>
              <a:cs typeface="Arial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15843" y="1568708"/>
            <a:ext cx="7927170" cy="3293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Example:</a:t>
            </a:r>
          </a:p>
          <a:p>
            <a:endParaRPr lang="en-US" sz="2800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  <a:p>
            <a:endParaRPr lang="en-US" sz="28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  <a:p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  <a:cs typeface="Arial" pitchFamily="34" charset="0"/>
              </a:rPr>
              <a:t>fortune</a:t>
            </a:r>
          </a:p>
          <a:p>
            <a:r>
              <a:rPr lang="en-US" sz="24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  <a:cs typeface="Arial" pitchFamily="34" charset="0"/>
              </a:rPr>
              <a:t>yo-yo, n.:</a:t>
            </a:r>
          </a:p>
          <a:p>
            <a:r>
              <a:rPr lang="en-US" sz="24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  <a:cs typeface="Arial" pitchFamily="34" charset="0"/>
              </a:rPr>
              <a:t>        Something that is occasionally up </a:t>
            </a:r>
            <a:endParaRPr lang="en-US" sz="2400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rier" pitchFamily="49" charset="0"/>
              <a:cs typeface="Arial" pitchFamily="34" charset="0"/>
            </a:endParaRPr>
          </a:p>
          <a:p>
            <a:r>
              <a:rPr lang="en-US" sz="24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  <a:cs typeface="Arial" pitchFamily="34" charset="0"/>
              </a:rPr>
              <a:t> </a:t>
            </a:r>
            <a:r>
              <a:rPr lang="en-US" sz="24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  <a:cs typeface="Arial" pitchFamily="34" charset="0"/>
              </a:rPr>
              <a:t>       but </a:t>
            </a:r>
            <a:r>
              <a:rPr lang="en-US" sz="24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  <a:cs typeface="Arial" pitchFamily="34" charset="0"/>
              </a:rPr>
              <a:t>normally down.</a:t>
            </a:r>
          </a:p>
          <a:p>
            <a:r>
              <a:rPr lang="en-US" sz="24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  <a:cs typeface="Arial" pitchFamily="34" charset="0"/>
              </a:rPr>
              <a:t>        (see also Computer</a:t>
            </a:r>
            <a:r>
              <a:rPr lang="en-US" sz="24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  <a:cs typeface="Arial" pitchFamily="34" charset="0"/>
              </a:rPr>
              <a:t>).</a:t>
            </a:r>
            <a:r>
              <a:rPr lang="en-US" sz="28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  <a:cs typeface="Arial" pitchFamily="34" charset="0"/>
              </a:rPr>
              <a:t> </a:t>
            </a:r>
            <a:r>
              <a:rPr lang="en-US" sz="28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</a:t>
            </a:r>
            <a:endParaRPr lang="en-US" sz="2800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rier" pitchFamily="49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7413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8712">
            <a:off x="6260866" y="249978"/>
            <a:ext cx="2547721" cy="191079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72677" y="815876"/>
            <a:ext cx="854272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But if you don't know</a:t>
            </a:r>
            <a:br>
              <a:rPr lang="en-US" sz="48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</a:br>
            <a:r>
              <a:rPr lang="en-US" sz="48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any of that, </a:t>
            </a:r>
            <a:br>
              <a:rPr lang="en-US" sz="48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</a:br>
            <a:r>
              <a:rPr lang="en-US" sz="48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these links will get you started:</a:t>
            </a:r>
            <a:endParaRPr lang="en-US" sz="48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76044" y="3733800"/>
            <a:ext cx="8734314" cy="22621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http://</a:t>
            </a:r>
            <a:r>
              <a:rPr lang="en-US" sz="28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www.ee.surrey.ac.uk/Teaching/Unix/unix1.html</a:t>
            </a:r>
          </a:p>
          <a:p>
            <a:pPr>
              <a:lnSpc>
                <a:spcPct val="150000"/>
              </a:lnSpc>
            </a:pPr>
            <a:r>
              <a:rPr lang="en-US" sz="26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https://www.liquidweb.com/kb/new-user-tutorial-basic-ssh/</a:t>
            </a:r>
            <a:endParaRPr lang="en-US" sz="2600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https://</a:t>
            </a:r>
            <a:r>
              <a:rPr lang="en-US" sz="28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ryanstutorials.net/linuxtutorial/vi.php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4046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33400" y="457200"/>
            <a:ext cx="65069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Just for Fun - </a:t>
            </a:r>
            <a:r>
              <a:rPr lang="en-US" sz="4800" b="1" dirty="0" err="1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  <a:cs typeface="Arial" pitchFamily="34" charset="0"/>
              </a:rPr>
              <a:t>cowsay</a:t>
            </a:r>
            <a:endParaRPr lang="en-US" sz="4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rier" pitchFamily="49" charset="0"/>
              <a:cs typeface="Arial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15843" y="1568708"/>
            <a:ext cx="5899372" cy="42780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Example 1:</a:t>
            </a:r>
          </a:p>
          <a:p>
            <a:endParaRPr lang="en-US" sz="28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  <a:p>
            <a:r>
              <a:rPr lang="en-US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  <a:cs typeface="Arial" pitchFamily="34" charset="0"/>
              </a:rPr>
              <a:t>cowsay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  <a:cs typeface="Arial" pitchFamily="34" charset="0"/>
              </a:rPr>
              <a:t> I LOVE this presentation</a:t>
            </a:r>
          </a:p>
          <a:p>
            <a:r>
              <a:rPr lang="en-US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  <a:cs typeface="Arial" pitchFamily="34" charset="0"/>
              </a:rPr>
              <a:t> __________________________</a:t>
            </a:r>
          </a:p>
          <a:p>
            <a:r>
              <a:rPr lang="en-US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  <a:cs typeface="Arial" pitchFamily="34" charset="0"/>
              </a:rPr>
              <a:t>&lt; I LOVE this presentation &gt;</a:t>
            </a:r>
          </a:p>
          <a:p>
            <a:r>
              <a:rPr lang="en-US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  <a:cs typeface="Arial" pitchFamily="34" charset="0"/>
              </a:rPr>
              <a:t> --------------------------</a:t>
            </a:r>
          </a:p>
          <a:p>
            <a:r>
              <a:rPr lang="en-US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  <a:cs typeface="Arial" pitchFamily="34" charset="0"/>
              </a:rPr>
              <a:t>        \   ^__^</a:t>
            </a:r>
          </a:p>
          <a:p>
            <a:r>
              <a:rPr lang="en-US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  <a:cs typeface="Arial" pitchFamily="34" charset="0"/>
              </a:rPr>
              <a:t>         \  (</a:t>
            </a:r>
            <a:r>
              <a:rPr lang="en-US" sz="24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  <a:cs typeface="Arial" pitchFamily="34" charset="0"/>
              </a:rPr>
              <a:t>oo</a:t>
            </a:r>
            <a:r>
              <a:rPr lang="en-US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  <a:cs typeface="Arial" pitchFamily="34" charset="0"/>
              </a:rPr>
              <a:t>)\_______</a:t>
            </a:r>
          </a:p>
          <a:p>
            <a:r>
              <a:rPr lang="en-US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  <a:cs typeface="Arial" pitchFamily="34" charset="0"/>
              </a:rPr>
              <a:t>            (__)\       )\/\</a:t>
            </a:r>
          </a:p>
          <a:p>
            <a:r>
              <a:rPr lang="en-US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  <a:cs typeface="Arial" pitchFamily="34" charset="0"/>
              </a:rPr>
              <a:t>                ||----w |</a:t>
            </a:r>
          </a:p>
          <a:p>
            <a:r>
              <a:rPr lang="en-US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  <a:cs typeface="Arial" pitchFamily="34" charset="0"/>
              </a:rPr>
              <a:t>                ||     </a:t>
            </a:r>
            <a:r>
              <a:rPr lang="en-US" sz="24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  <a:cs typeface="Arial" pitchFamily="34" charset="0"/>
              </a:rPr>
              <a:t>||</a:t>
            </a:r>
            <a:endParaRPr lang="en-US" sz="24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rier" pitchFamily="49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5955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33400" y="457200"/>
            <a:ext cx="65069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Just for Fun - </a:t>
            </a:r>
            <a:r>
              <a:rPr lang="en-US" sz="4800" b="1" dirty="0" err="1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  <a:cs typeface="Arial" pitchFamily="34" charset="0"/>
              </a:rPr>
              <a:t>cowsay</a:t>
            </a:r>
            <a:endParaRPr lang="en-US" sz="4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rier" pitchFamily="49" charset="0"/>
              <a:cs typeface="Arial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15843" y="1143000"/>
            <a:ext cx="7927170" cy="53245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Example 2:</a:t>
            </a:r>
            <a:endParaRPr lang="en-US" sz="28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  <a:p>
            <a:r>
              <a:rPr lang="en-US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  <a:cs typeface="Arial" pitchFamily="34" charset="0"/>
              </a:rPr>
              <a:t>cowsay</a:t>
            </a:r>
            <a:r>
              <a:rPr 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  <a:cs typeface="Arial" pitchFamily="34" charset="0"/>
              </a:rPr>
              <a:t> –f </a:t>
            </a:r>
            <a:r>
              <a:rPr lang="en-US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  <a:cs typeface="Arial" pitchFamily="34" charset="0"/>
              </a:rPr>
              <a:t>ghostbusters</a:t>
            </a:r>
            <a:r>
              <a:rPr 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  <a:cs typeface="Arial" pitchFamily="34" charset="0"/>
              </a:rPr>
              <a:t> Who you </a:t>
            </a:r>
            <a:r>
              <a:rPr lang="en-US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  <a:cs typeface="Arial" pitchFamily="34" charset="0"/>
              </a:rPr>
              <a:t>gonna</a:t>
            </a:r>
            <a:r>
              <a:rPr 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  <a:cs typeface="Arial" pitchFamily="34" charset="0"/>
              </a:rPr>
              <a:t> call?</a:t>
            </a:r>
            <a:endParaRPr lang="en-US" sz="12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rier" pitchFamily="49" charset="0"/>
              <a:cs typeface="Arial" pitchFamily="34" charset="0"/>
            </a:endParaRPr>
          </a:p>
          <a:p>
            <a:r>
              <a:rPr lang="en-US" sz="1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  <a:cs typeface="Arial" pitchFamily="34" charset="0"/>
              </a:rPr>
              <a:t> </a:t>
            </a:r>
            <a:r>
              <a:rPr lang="en-US" sz="12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  <a:cs typeface="Arial" pitchFamily="34" charset="0"/>
              </a:rPr>
              <a:t>____________________</a:t>
            </a:r>
            <a:endParaRPr lang="en-US" sz="12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rier" pitchFamily="49" charset="0"/>
              <a:cs typeface="Arial" pitchFamily="34" charset="0"/>
            </a:endParaRPr>
          </a:p>
          <a:p>
            <a:r>
              <a:rPr lang="en-US" sz="1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  <a:cs typeface="Arial" pitchFamily="34" charset="0"/>
              </a:rPr>
              <a:t>&lt; Who </a:t>
            </a:r>
            <a:r>
              <a:rPr lang="en-US" sz="12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  <a:cs typeface="Arial" pitchFamily="34" charset="0"/>
              </a:rPr>
              <a:t>ya</a:t>
            </a:r>
            <a:r>
              <a:rPr lang="en-US" sz="1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  <a:cs typeface="Arial" pitchFamily="34" charset="0"/>
              </a:rPr>
              <a:t> </a:t>
            </a:r>
            <a:r>
              <a:rPr lang="en-US" sz="12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  <a:cs typeface="Arial" pitchFamily="34" charset="0"/>
              </a:rPr>
              <a:t>gonna</a:t>
            </a:r>
            <a:r>
              <a:rPr lang="en-US" sz="1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  <a:cs typeface="Arial" pitchFamily="34" charset="0"/>
              </a:rPr>
              <a:t> </a:t>
            </a:r>
            <a:r>
              <a:rPr lang="en-US" sz="12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  <a:cs typeface="Arial" pitchFamily="34" charset="0"/>
              </a:rPr>
              <a:t>call? </a:t>
            </a:r>
            <a:r>
              <a:rPr lang="en-US" sz="1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  <a:cs typeface="Arial" pitchFamily="34" charset="0"/>
              </a:rPr>
              <a:t>&gt;</a:t>
            </a:r>
          </a:p>
          <a:p>
            <a:r>
              <a:rPr lang="en-US" sz="1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  <a:cs typeface="Arial" pitchFamily="34" charset="0"/>
              </a:rPr>
              <a:t> </a:t>
            </a:r>
            <a:r>
              <a:rPr lang="en-US" sz="12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  <a:cs typeface="Arial" pitchFamily="34" charset="0"/>
              </a:rPr>
              <a:t>--------------------</a:t>
            </a:r>
            <a:endParaRPr lang="en-US" sz="12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rier" pitchFamily="49" charset="0"/>
              <a:cs typeface="Arial" pitchFamily="34" charset="0"/>
            </a:endParaRPr>
          </a:p>
          <a:p>
            <a:r>
              <a:rPr lang="en-US" sz="1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  <a:cs typeface="Arial" pitchFamily="34" charset="0"/>
              </a:rPr>
              <a:t>          \</a:t>
            </a:r>
          </a:p>
          <a:p>
            <a:r>
              <a:rPr lang="en-US" sz="1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  <a:cs typeface="Arial" pitchFamily="34" charset="0"/>
              </a:rPr>
              <a:t>           \</a:t>
            </a:r>
          </a:p>
          <a:p>
            <a:r>
              <a:rPr lang="en-US" sz="1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  <a:cs typeface="Arial" pitchFamily="34" charset="0"/>
              </a:rPr>
              <a:t>            \          __---__</a:t>
            </a:r>
          </a:p>
          <a:p>
            <a:r>
              <a:rPr lang="en-US" sz="1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  <a:cs typeface="Arial" pitchFamily="34" charset="0"/>
              </a:rPr>
              <a:t>                    _-       /--______</a:t>
            </a:r>
          </a:p>
          <a:p>
            <a:r>
              <a:rPr lang="en-US" sz="1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  <a:cs typeface="Arial" pitchFamily="34" charset="0"/>
              </a:rPr>
              <a:t>               __--( /     \ )XXXXXXXXXXX\v.</a:t>
            </a:r>
          </a:p>
          <a:p>
            <a:r>
              <a:rPr lang="en-US" sz="1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  <a:cs typeface="Arial" pitchFamily="34" charset="0"/>
              </a:rPr>
              <a:t>             .-XXX(   O   </a:t>
            </a:r>
            <a:r>
              <a:rPr lang="en-US" sz="12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  <a:cs typeface="Arial" pitchFamily="34" charset="0"/>
              </a:rPr>
              <a:t>O</a:t>
            </a:r>
            <a:r>
              <a:rPr lang="en-US" sz="1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  <a:cs typeface="Arial" pitchFamily="34" charset="0"/>
              </a:rPr>
              <a:t>  )XXXXXXXXXXXXXXX-</a:t>
            </a:r>
          </a:p>
          <a:p>
            <a:r>
              <a:rPr lang="en-US" sz="1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  <a:cs typeface="Arial" pitchFamily="34" charset="0"/>
              </a:rPr>
              <a:t>            /XXX(       U     )        XXXXXXX\</a:t>
            </a:r>
          </a:p>
          <a:p>
            <a:r>
              <a:rPr lang="en-US" sz="1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  <a:cs typeface="Arial" pitchFamily="34" charset="0"/>
              </a:rPr>
              <a:t>          /XXXXX(              )--_  XXXXXXXXXXX\</a:t>
            </a:r>
          </a:p>
          <a:p>
            <a:r>
              <a:rPr lang="en-US" sz="1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  <a:cs typeface="Arial" pitchFamily="34" charset="0"/>
              </a:rPr>
              <a:t>         /XXXXX/ (      O     )   XXXXXX   \XXXXX\</a:t>
            </a:r>
          </a:p>
          <a:p>
            <a:r>
              <a:rPr lang="en-US" sz="1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  <a:cs typeface="Arial" pitchFamily="34" charset="0"/>
              </a:rPr>
              <a:t>         XXXXX/   /            XXXXXX   \__ \XXXXX</a:t>
            </a:r>
          </a:p>
          <a:p>
            <a:r>
              <a:rPr lang="en-US" sz="1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  <a:cs typeface="Arial" pitchFamily="34" charset="0"/>
              </a:rPr>
              <a:t>         XXXXXX__/          XXXXXX         \__----&gt;</a:t>
            </a:r>
          </a:p>
          <a:p>
            <a:r>
              <a:rPr lang="en-US" sz="1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  <a:cs typeface="Arial" pitchFamily="34" charset="0"/>
              </a:rPr>
              <a:t> ---___  XXX__/          XXXXXX      \__         /</a:t>
            </a:r>
          </a:p>
          <a:p>
            <a:r>
              <a:rPr lang="en-US" sz="1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  <a:cs typeface="Arial" pitchFamily="34" charset="0"/>
              </a:rPr>
              <a:t>   \-  --__/   ___/\  XXXXXX            /  ___--/=</a:t>
            </a:r>
          </a:p>
          <a:p>
            <a:r>
              <a:rPr lang="en-US" sz="1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  <a:cs typeface="Arial" pitchFamily="34" charset="0"/>
              </a:rPr>
              <a:t>    \-\    ___/    XXXXXX              '--- XXXXXX</a:t>
            </a:r>
          </a:p>
          <a:p>
            <a:r>
              <a:rPr lang="en-US" sz="1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  <a:cs typeface="Arial" pitchFamily="34" charset="0"/>
              </a:rPr>
              <a:t>       \-\/XXX\ XXXXXX                      /XXXXX</a:t>
            </a:r>
          </a:p>
          <a:p>
            <a:r>
              <a:rPr lang="en-US" sz="1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  <a:cs typeface="Arial" pitchFamily="34" charset="0"/>
              </a:rPr>
              <a:t>         \XXXXXXXXX   \                    /XXXXX/</a:t>
            </a:r>
          </a:p>
          <a:p>
            <a:r>
              <a:rPr lang="en-US" sz="1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  <a:cs typeface="Arial" pitchFamily="34" charset="0"/>
              </a:rPr>
              <a:t>          \XXXXXX      &gt;                 _/XXXXX/</a:t>
            </a:r>
          </a:p>
          <a:p>
            <a:r>
              <a:rPr lang="en-US" sz="1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  <a:cs typeface="Arial" pitchFamily="34" charset="0"/>
              </a:rPr>
              <a:t>            \XXXXX--__/              __-- XXXX/</a:t>
            </a:r>
          </a:p>
          <a:p>
            <a:r>
              <a:rPr lang="en-US" sz="1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  <a:cs typeface="Arial" pitchFamily="34" charset="0"/>
              </a:rPr>
              <a:t>             -XXXXXXXX---------------  XXXXXX-</a:t>
            </a:r>
          </a:p>
          <a:p>
            <a:r>
              <a:rPr lang="en-US" sz="1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  <a:cs typeface="Arial" pitchFamily="34" charset="0"/>
              </a:rPr>
              <a:t>                \XXXXXXXXXXXXXXXXXXXXXXXXXX/</a:t>
            </a:r>
          </a:p>
          <a:p>
            <a:r>
              <a:rPr lang="en-US" sz="1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  <a:cs typeface="Arial" pitchFamily="34" charset="0"/>
              </a:rPr>
              <a:t>                  ""VXXXXXXXXXXXXXXXXXXV""</a:t>
            </a:r>
          </a:p>
        </p:txBody>
      </p:sp>
    </p:spTree>
    <p:extLst>
      <p:ext uri="{BB962C8B-B14F-4D97-AF65-F5344CB8AC3E}">
        <p14:creationId xmlns:p14="http://schemas.microsoft.com/office/powerpoint/2010/main" val="3182005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33400" y="457200"/>
            <a:ext cx="65069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Just for Fun - </a:t>
            </a:r>
            <a:r>
              <a:rPr lang="en-US" sz="4800" b="1" dirty="0" err="1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  <a:cs typeface="Arial" pitchFamily="34" charset="0"/>
              </a:rPr>
              <a:t>cowsay</a:t>
            </a:r>
            <a:endParaRPr lang="en-US" sz="4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rier" pitchFamily="49" charset="0"/>
              <a:cs typeface="Arial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15843" y="1143000"/>
            <a:ext cx="6494085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Example 3:</a:t>
            </a:r>
            <a:endParaRPr lang="en-US" sz="28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  <a:p>
            <a:endParaRPr lang="en-US" sz="24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rier" pitchFamily="49" charset="0"/>
              <a:cs typeface="Arial" pitchFamily="34" charset="0"/>
            </a:endParaRPr>
          </a:p>
          <a:p>
            <a:r>
              <a:rPr 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  <a:cs typeface="Arial" pitchFamily="34" charset="0"/>
              </a:rPr>
              <a:t>fortune | </a:t>
            </a:r>
            <a:r>
              <a:rPr lang="en-US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  <a:cs typeface="Arial" pitchFamily="34" charset="0"/>
              </a:rPr>
              <a:t>cowsay</a:t>
            </a:r>
            <a:endParaRPr lang="en-US" sz="12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rier" pitchFamily="49" charset="0"/>
              <a:cs typeface="Arial" pitchFamily="34" charset="0"/>
            </a:endParaRPr>
          </a:p>
          <a:p>
            <a:r>
              <a:rPr lang="en-US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  <a:cs typeface="Arial" pitchFamily="34" charset="0"/>
              </a:rPr>
              <a:t> _______________________________________</a:t>
            </a:r>
          </a:p>
          <a:p>
            <a:r>
              <a:rPr lang="en-US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  <a:cs typeface="Arial" pitchFamily="34" charset="0"/>
              </a:rPr>
              <a:t>/ One can search the brain with a       \</a:t>
            </a:r>
          </a:p>
          <a:p>
            <a:r>
              <a:rPr lang="en-US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  <a:cs typeface="Arial" pitchFamily="34" charset="0"/>
              </a:rPr>
              <a:t>| microscope and not find the mind, and |</a:t>
            </a:r>
          </a:p>
          <a:p>
            <a:r>
              <a:rPr lang="en-US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  <a:cs typeface="Arial" pitchFamily="34" charset="0"/>
              </a:rPr>
              <a:t>| can search the stars with a telescope |</a:t>
            </a:r>
          </a:p>
          <a:p>
            <a:r>
              <a:rPr lang="en-US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  <a:cs typeface="Arial" pitchFamily="34" charset="0"/>
              </a:rPr>
              <a:t>| and not find God.                     |</a:t>
            </a:r>
          </a:p>
          <a:p>
            <a:r>
              <a:rPr lang="en-US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  <a:cs typeface="Arial" pitchFamily="34" charset="0"/>
              </a:rPr>
              <a:t>|                                       |</a:t>
            </a:r>
          </a:p>
          <a:p>
            <a:r>
              <a:rPr lang="en-US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  <a:cs typeface="Arial" pitchFamily="34" charset="0"/>
              </a:rPr>
              <a:t>\ -- J. Gustav White                    /</a:t>
            </a:r>
          </a:p>
          <a:p>
            <a:r>
              <a:rPr lang="en-US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  <a:cs typeface="Arial" pitchFamily="34" charset="0"/>
              </a:rPr>
              <a:t> ---------------------------------------</a:t>
            </a:r>
          </a:p>
          <a:p>
            <a:r>
              <a:rPr lang="en-US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  <a:cs typeface="Arial" pitchFamily="34" charset="0"/>
              </a:rPr>
              <a:t>        \   ^__^</a:t>
            </a:r>
          </a:p>
          <a:p>
            <a:r>
              <a:rPr lang="en-US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  <a:cs typeface="Arial" pitchFamily="34" charset="0"/>
              </a:rPr>
              <a:t>         \  (</a:t>
            </a:r>
            <a:r>
              <a:rPr lang="en-US" sz="20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  <a:cs typeface="Arial" pitchFamily="34" charset="0"/>
              </a:rPr>
              <a:t>oo</a:t>
            </a:r>
            <a:r>
              <a:rPr lang="en-US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  <a:cs typeface="Arial" pitchFamily="34" charset="0"/>
              </a:rPr>
              <a:t>)\_______</a:t>
            </a:r>
          </a:p>
          <a:p>
            <a:r>
              <a:rPr lang="en-US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  <a:cs typeface="Arial" pitchFamily="34" charset="0"/>
              </a:rPr>
              <a:t>            (__)\       )\/\</a:t>
            </a:r>
          </a:p>
          <a:p>
            <a:r>
              <a:rPr lang="en-US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  <a:cs typeface="Arial" pitchFamily="34" charset="0"/>
              </a:rPr>
              <a:t>                ||----w |</a:t>
            </a:r>
          </a:p>
          <a:p>
            <a:r>
              <a:rPr lang="en-US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  <a:cs typeface="Arial" pitchFamily="34" charset="0"/>
              </a:rPr>
              <a:t>                ||     ||</a:t>
            </a:r>
          </a:p>
        </p:txBody>
      </p:sp>
    </p:spTree>
    <p:extLst>
      <p:ext uri="{BB962C8B-B14F-4D97-AF65-F5344CB8AC3E}">
        <p14:creationId xmlns:p14="http://schemas.microsoft.com/office/powerpoint/2010/main" val="2181865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33400" y="457200"/>
            <a:ext cx="54601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Learning More . . .</a:t>
            </a:r>
            <a:endParaRPr lang="en-US" sz="4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rier" pitchFamily="49" charset="0"/>
              <a:cs typeface="Arial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15843" y="1393448"/>
            <a:ext cx="6343403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en-US" sz="28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man pages, "man" command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sz="28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  <a:cs typeface="Arial" pitchFamily="34" charset="0"/>
              </a:rPr>
              <a:t>--help </a:t>
            </a:r>
            <a:r>
              <a:rPr lang="en-US" sz="28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and </a:t>
            </a:r>
            <a:r>
              <a:rPr lang="en-US" sz="28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  <a:cs typeface="Arial" pitchFamily="34" charset="0"/>
              </a:rPr>
              <a:t>–h</a:t>
            </a:r>
            <a:r>
              <a:rPr lang="en-US" sz="28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and </a:t>
            </a:r>
            <a:r>
              <a:rPr lang="en-US" sz="28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  <a:cs typeface="Arial" pitchFamily="34" charset="0"/>
              </a:rPr>
              <a:t>–usage </a:t>
            </a:r>
            <a:r>
              <a:rPr lang="en-US" sz="28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flags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sz="28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  <a:cs typeface="Arial" pitchFamily="34" charset="0"/>
              </a:rPr>
              <a:t>apropos</a:t>
            </a:r>
            <a:r>
              <a:rPr lang="en-US" sz="28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(a hidden gem!)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sz="28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and don't forget Google and Bing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3581400"/>
            <a:ext cx="4035425" cy="2700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36403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09600" y="533400"/>
            <a:ext cx="4742004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Thank You</a:t>
            </a:r>
          </a:p>
          <a:p>
            <a:endParaRPr lang="en-US" sz="4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  <a:p>
            <a:r>
              <a:rPr lang="en-US" sz="4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Happy and safe</a:t>
            </a:r>
          </a:p>
          <a:p>
            <a:r>
              <a:rPr lang="en-US" sz="4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Wizardry</a:t>
            </a:r>
          </a:p>
          <a:p>
            <a:endParaRPr lang="en-US" sz="4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3400" y="4648200"/>
            <a:ext cx="723627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Slides and sample code is available at </a:t>
            </a:r>
          </a:p>
          <a:p>
            <a:r>
              <a:rPr lang="en-US" sz="24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https</a:t>
            </a:r>
            <a:r>
              <a:rPr lang="en-US" sz="24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://</a:t>
            </a:r>
            <a:r>
              <a:rPr lang="en-US" sz="24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github.com/nightbeacons/Expecto_Patronum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609600"/>
            <a:ext cx="2430593" cy="359433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771132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8600" y="533400"/>
            <a:ext cx="65532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Charles </a:t>
            </a:r>
            <a:r>
              <a:rPr lang="en-US" sz="3200" b="1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Jackson</a:t>
            </a:r>
          </a:p>
          <a:p>
            <a:r>
              <a:rPr lang="en-US" sz="3200" b="1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charles.jackson@fujifilm.com</a:t>
            </a:r>
            <a:endParaRPr lang="en-US" sz="3200" b="1" dirty="0" smtClean="0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  <a:p>
            <a:r>
              <a:rPr lang="en-US" sz="32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Senior Web Manager</a:t>
            </a:r>
          </a:p>
          <a:p>
            <a:r>
              <a:rPr lang="en-US" sz="32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Fujifilm SonoSite</a:t>
            </a:r>
            <a:endParaRPr lang="en-US" sz="3200" b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600" y="533400"/>
            <a:ext cx="2286000" cy="304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4343400"/>
            <a:ext cx="5705475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323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33400" y="457200"/>
            <a:ext cx="658866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The Command Line – </a:t>
            </a:r>
          </a:p>
          <a:p>
            <a:r>
              <a:rPr lang="en-US" sz="3200" b="1" i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    -  -  - So Why Bother???</a:t>
            </a:r>
            <a:endParaRPr lang="en-US" sz="3200" b="1" i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457200" y="3048000"/>
            <a:ext cx="8229600" cy="2053154"/>
            <a:chOff x="381000" y="2137846"/>
            <a:chExt cx="8445747" cy="2053154"/>
          </a:xfrm>
        </p:grpSpPr>
        <p:sp>
          <p:nvSpPr>
            <p:cNvPr id="3" name="TextBox 2"/>
            <p:cNvSpPr txBox="1"/>
            <p:nvPr/>
          </p:nvSpPr>
          <p:spPr>
            <a:xfrm>
              <a:off x="4290863" y="2137846"/>
              <a:ext cx="4535884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2800" b="1" dirty="0" smtClean="0">
                  <a:solidFill>
                    <a:srgbClr val="FFFF00"/>
                  </a:solidFill>
                  <a:latin typeface="Arial" pitchFamily="34" charset="0"/>
                  <a:cs typeface="Arial" pitchFamily="34" charset="0"/>
                </a:rPr>
                <a:t>When an interface can't </a:t>
              </a:r>
            </a:p>
            <a:p>
              <a:pPr algn="r"/>
              <a:r>
                <a:rPr lang="en-US" sz="2800" b="1" dirty="0" smtClean="0">
                  <a:solidFill>
                    <a:srgbClr val="FFFF00"/>
                  </a:solidFill>
                  <a:latin typeface="Arial" pitchFamily="34" charset="0"/>
                  <a:cs typeface="Arial" pitchFamily="34" charset="0"/>
                </a:rPr>
                <a:t>(or won't) </a:t>
              </a:r>
            </a:p>
            <a:p>
              <a:pPr algn="r"/>
              <a:r>
                <a:rPr lang="en-US" sz="2800" b="1" dirty="0" smtClean="0">
                  <a:solidFill>
                    <a:srgbClr val="FFFF00"/>
                  </a:solidFill>
                  <a:latin typeface="Arial" pitchFamily="34" charset="0"/>
                  <a:cs typeface="Arial" pitchFamily="34" charset="0"/>
                </a:rPr>
                <a:t>do everything we need…</a:t>
              </a:r>
              <a:endParaRPr lang="en-US" sz="2800" b="1" dirty="0">
                <a:solidFill>
                  <a:srgbClr val="FFFF00"/>
                </a:solidFill>
                <a:latin typeface="Arial" pitchFamily="34" charset="0"/>
                <a:cs typeface="Arial" pitchFamily="34" charset="0"/>
              </a:endParaRPr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1000" y="2137846"/>
              <a:ext cx="3293280" cy="20531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84012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33400" y="457200"/>
            <a:ext cx="658866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The Command Line – </a:t>
            </a:r>
          </a:p>
          <a:p>
            <a:r>
              <a:rPr lang="en-US" sz="3200" b="1" i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    -  -  - So Why Bother???</a:t>
            </a:r>
            <a:endParaRPr lang="en-US" sz="3200" b="1" i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2706883"/>
            <a:ext cx="4168698" cy="186511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28600" y="3162388"/>
            <a:ext cx="436369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…it may be necessary to</a:t>
            </a:r>
          </a:p>
          <a:p>
            <a:r>
              <a:rPr lang="en-US" sz="2800" b="1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go </a:t>
            </a:r>
            <a:r>
              <a:rPr lang="en-US" sz="2800" i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around</a:t>
            </a:r>
            <a:r>
              <a:rPr lang="en-US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</a:t>
            </a:r>
            <a:r>
              <a:rPr lang="en-US" sz="2800" b="1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that interface</a:t>
            </a:r>
            <a:endParaRPr lang="en-US" sz="2800" b="1" dirty="0">
              <a:solidFill>
                <a:srgbClr val="FFFF00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437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2204847" y="990600"/>
            <a:ext cx="3814953" cy="1745974"/>
            <a:chOff x="1676400" y="1600200"/>
            <a:chExt cx="5429250" cy="2484783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6400" y="1600200"/>
              <a:ext cx="1905000" cy="2484783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05400" y="1619361"/>
              <a:ext cx="2000250" cy="2446460"/>
            </a:xfrm>
            <a:prstGeom prst="rect">
              <a:avLst/>
            </a:prstGeom>
          </p:spPr>
        </p:pic>
      </p:grpSp>
      <p:sp>
        <p:nvSpPr>
          <p:cNvPr id="5" name="TextBox 4"/>
          <p:cNvSpPr txBox="1"/>
          <p:nvPr/>
        </p:nvSpPr>
        <p:spPr>
          <a:xfrm>
            <a:off x="462330" y="2743200"/>
            <a:ext cx="8300670" cy="36625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1200"/>
              </a:spcAft>
              <a:buFont typeface="Arial" pitchFamily="34" charset="0"/>
              <a:buChar char="•"/>
            </a:pPr>
            <a:r>
              <a:rPr lang="en-US" sz="2400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Strange-sounding, hard-to-pronounce words and phrases</a:t>
            </a:r>
          </a:p>
          <a:p>
            <a:pPr marL="285750" indent="-285750">
              <a:lnSpc>
                <a:spcPct val="150000"/>
              </a:lnSpc>
              <a:spcAft>
                <a:spcPts val="1200"/>
              </a:spcAft>
              <a:buFont typeface="Arial" pitchFamily="34" charset="0"/>
              <a:buChar char="•"/>
            </a:pPr>
            <a:r>
              <a:rPr lang="en-US" sz="2400" i="1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Amazingly</a:t>
            </a:r>
            <a:r>
              <a:rPr lang="en-US" sz="2400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 powerful </a:t>
            </a:r>
            <a:r>
              <a:rPr lang="en-US" sz="2400" i="1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(and amazingly </a:t>
            </a:r>
            <a:r>
              <a:rPr lang="en-US" sz="2400" b="1" i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dangerous</a:t>
            </a:r>
            <a:r>
              <a:rPr lang="en-US" sz="2400" i="1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)</a:t>
            </a:r>
          </a:p>
          <a:p>
            <a:pPr marL="285750" indent="-285750">
              <a:spcAft>
                <a:spcPts val="1200"/>
              </a:spcAft>
              <a:buFont typeface="Arial" pitchFamily="34" charset="0"/>
              <a:buChar char="•"/>
            </a:pPr>
            <a:r>
              <a:rPr lang="en-US" sz="2400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Ancient, seldom-changed texts, authored by wizards </a:t>
            </a:r>
            <a:br>
              <a:rPr lang="en-US" sz="2400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</a:br>
            <a:r>
              <a:rPr lang="en-US" sz="2400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with long hair and beards</a:t>
            </a:r>
          </a:p>
          <a:p>
            <a:pPr marL="285750" indent="-285750">
              <a:lnSpc>
                <a:spcPct val="150000"/>
              </a:lnSpc>
              <a:spcAft>
                <a:spcPts val="1200"/>
              </a:spcAft>
              <a:buFont typeface="Arial" pitchFamily="34" charset="0"/>
              <a:buChar char="•"/>
            </a:pPr>
            <a:r>
              <a:rPr lang="en-US" sz="2400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No wizard knows </a:t>
            </a:r>
            <a:r>
              <a:rPr lang="en-US" sz="2400" i="1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all</a:t>
            </a:r>
            <a:r>
              <a:rPr lang="en-US" sz="2400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 of it</a:t>
            </a:r>
          </a:p>
          <a:p>
            <a:pPr marL="285750" indent="-285750">
              <a:lnSpc>
                <a:spcPct val="150000"/>
              </a:lnSpc>
              <a:spcAft>
                <a:spcPts val="1200"/>
              </a:spcAft>
              <a:buFont typeface="Arial" pitchFamily="34" charset="0"/>
              <a:buChar char="•"/>
            </a:pPr>
            <a:r>
              <a:rPr lang="en-US" sz="2400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Pretty scary to </a:t>
            </a:r>
            <a:r>
              <a:rPr lang="en-US" sz="2400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muggles</a:t>
            </a:r>
            <a:r>
              <a:rPr lang="en-US" sz="2400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 and mortals</a:t>
            </a:r>
            <a:endParaRPr lang="en-US" sz="2400" dirty="0">
              <a:solidFill>
                <a:srgbClr val="FFFF0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32000" contrast="4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7286" y="-177673"/>
            <a:ext cx="4047314" cy="1527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977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62330" y="2743200"/>
            <a:ext cx="6352636" cy="33239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itchFamily="34" charset="0"/>
              <a:buChar char="•"/>
            </a:pPr>
            <a:r>
              <a:rPr lang="en-US" sz="2400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Practice in a sandbox, scratch directory, or </a:t>
            </a:r>
            <a:br>
              <a:rPr lang="en-US" sz="2400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</a:br>
            <a:r>
              <a:rPr lang="en-US" sz="2400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other non-critical area</a:t>
            </a:r>
            <a:endParaRPr lang="en-US" sz="2400" dirty="0" smtClean="0">
              <a:solidFill>
                <a:srgbClr val="FFFF00"/>
              </a:solidFill>
              <a:latin typeface="Arial" pitchFamily="34" charset="0"/>
              <a:cs typeface="Arial" pitchFamily="34" charset="0"/>
            </a:endParaRPr>
          </a:p>
          <a:p>
            <a:pPr marL="285750" indent="-285750">
              <a:lnSpc>
                <a:spcPct val="150000"/>
              </a:lnSpc>
              <a:spcAft>
                <a:spcPts val="1200"/>
              </a:spcAft>
              <a:buFont typeface="Arial" pitchFamily="34" charset="0"/>
              <a:buChar char="•"/>
            </a:pPr>
            <a:r>
              <a:rPr lang="en-US" sz="2400" dirty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H</a:t>
            </a:r>
            <a:r>
              <a:rPr lang="en-US" sz="2400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ave a recovery plan</a:t>
            </a:r>
            <a:endParaRPr lang="en-US" sz="2400" dirty="0" smtClean="0">
              <a:solidFill>
                <a:srgbClr val="FFFF00"/>
              </a:solidFill>
              <a:latin typeface="Arial" pitchFamily="34" charset="0"/>
              <a:cs typeface="Arial" pitchFamily="34" charset="0"/>
            </a:endParaRPr>
          </a:p>
          <a:p>
            <a:pPr marL="285750" indent="-285750">
              <a:spcAft>
                <a:spcPts val="1200"/>
              </a:spcAft>
              <a:buFont typeface="Arial" pitchFamily="34" charset="0"/>
              <a:buChar char="•"/>
            </a:pPr>
            <a:r>
              <a:rPr lang="en-US" sz="2400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Backups are your friend</a:t>
            </a:r>
            <a:endParaRPr lang="en-US" sz="2400" dirty="0" smtClean="0">
              <a:solidFill>
                <a:srgbClr val="FFFF00"/>
              </a:solidFill>
              <a:latin typeface="Arial" pitchFamily="34" charset="0"/>
              <a:cs typeface="Arial" pitchFamily="34" charset="0"/>
            </a:endParaRPr>
          </a:p>
          <a:p>
            <a:pPr marL="285750" indent="-285750">
              <a:spcAft>
                <a:spcPts val="1200"/>
              </a:spcAft>
              <a:buFont typeface="Arial" pitchFamily="34" charset="0"/>
              <a:buChar char="•"/>
            </a:pPr>
            <a:r>
              <a:rPr lang="en-US" sz="2400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Anything that can blow-up </a:t>
            </a:r>
            <a:br>
              <a:rPr lang="en-US" sz="2400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</a:br>
            <a:r>
              <a:rPr lang="en-US" sz="2400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probably will. </a:t>
            </a:r>
            <a:br>
              <a:rPr lang="en-US" sz="2400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</a:br>
            <a:r>
              <a:rPr lang="en-US" sz="2400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Be Prepared</a:t>
            </a:r>
            <a:endParaRPr lang="en-US" sz="2400" dirty="0">
              <a:solidFill>
                <a:srgbClr val="FFFF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85800" y="685800"/>
            <a:ext cx="354135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Safety First</a:t>
            </a:r>
            <a:endParaRPr lang="en-US" sz="4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4818" y="685800"/>
            <a:ext cx="4158182" cy="162169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8246" y="4602480"/>
            <a:ext cx="4234754" cy="1798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614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PRESENTER" val="38ee2dd3068ffb61cbeccc4cf3c69ee2dca5d9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lemental">
  <a:themeElements>
    <a:clrScheme name="Elemental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629DD1"/>
      </a:accent1>
      <a:accent2>
        <a:srgbClr val="297FD5"/>
      </a:accent2>
      <a:accent3>
        <a:srgbClr val="7F8FA9"/>
      </a:accent3>
      <a:accent4>
        <a:srgbClr val="4A66AC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Elemental">
      <a:maj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Elemental">
      <a: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48000">
              <a:schemeClr val="phClr">
                <a:tint val="54000"/>
                <a:satMod val="140000"/>
              </a:schemeClr>
            </a:gs>
            <a:gs pos="100000">
              <a:schemeClr val="phClr">
                <a:tint val="24000"/>
                <a:satMod val="260000"/>
              </a:schemeClr>
            </a:gs>
          </a:gsLst>
          <a:lin ang="16200000" scaled="1"/>
        </a:gradFill>
        <a:gradFill rotWithShape="1">
          <a:gsLst>
            <a:gs pos="0">
              <a:schemeClr val="phClr"/>
            </a:gs>
            <a:gs pos="100000">
              <a:schemeClr val="phClr">
                <a:shade val="48000"/>
                <a:satMod val="180000"/>
                <a:lumMod val="94000"/>
              </a:schemeClr>
            </a:gs>
            <a:gs pos="100000">
              <a:schemeClr val="phClr">
                <a:shade val="48000"/>
                <a:satMod val="180000"/>
                <a:lumMod val="94000"/>
              </a:schemeClr>
            </a:gs>
          </a:gsLst>
          <a:lin ang="4140000" scaled="1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12700" dir="5400000" sx="102000" sy="102000" rotWithShape="0">
              <a:srgbClr val="000000">
                <a:alpha val="32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glow" dir="tl">
              <a:rot lat="0" lon="0" rev="19800000"/>
            </a:lightRig>
          </a:scene3d>
          <a:sp3d prstMaterial="metal">
            <a:bevelT w="38100" h="38100"/>
          </a:sp3d>
        </a:effectStyle>
        <a:effectStyle>
          <a:effectLst>
            <a:outerShdw blurRad="114300" dist="114300" dir="5400000" rotWithShape="0">
              <a:srgbClr val="000000">
                <a:alpha val="7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plastic">
            <a:bevelT w="508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5000"/>
              </a:schemeClr>
            </a:gs>
            <a:gs pos="100000">
              <a:schemeClr val="phClr">
                <a:shade val="40000"/>
                <a:satMod val="180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14000"/>
                <a:satMod val="280000"/>
              </a:schemeClr>
              <a:schemeClr val="phClr">
                <a:tint val="60000"/>
                <a:satMod val="120000"/>
              </a:schemeClr>
            </a:duotone>
          </a:blip>
          <a:stretch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Elemental</Template>
  <TotalTime>1805</TotalTime>
  <Words>1909</Words>
  <Application>Microsoft Office PowerPoint</Application>
  <PresentationFormat>On-screen Show (4:3)</PresentationFormat>
  <Paragraphs>471</Paragraphs>
  <Slides>55</Slides>
  <Notes>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56" baseType="lpstr">
      <vt:lpstr>Elemental</vt:lpstr>
      <vt:lpstr>Expecto Patronum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Expecto Patronum</dc:title>
  <dc:creator>Jackson, Charles</dc:creator>
  <cp:lastModifiedBy>Jackson, Charles</cp:lastModifiedBy>
  <cp:revision>161</cp:revision>
  <dcterms:created xsi:type="dcterms:W3CDTF">2006-08-16T00:00:00Z</dcterms:created>
  <dcterms:modified xsi:type="dcterms:W3CDTF">2018-02-02T01:44:28Z</dcterms:modified>
</cp:coreProperties>
</file>